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499" r:id="rId3"/>
    <p:sldId id="2500" r:id="rId4"/>
    <p:sldId id="2501" r:id="rId5"/>
    <p:sldId id="2502" r:id="rId6"/>
    <p:sldId id="2503" r:id="rId7"/>
    <p:sldId id="2504" r:id="rId8"/>
    <p:sldId id="2505" r:id="rId9"/>
    <p:sldId id="2506" r:id="rId10"/>
    <p:sldId id="2507" r:id="rId11"/>
    <p:sldId id="2508" r:id="rId12"/>
    <p:sldId id="2510" r:id="rId13"/>
    <p:sldId id="2509" r:id="rId14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95959"/>
    <a:srgbClr val="404040"/>
    <a:srgbClr val="000000"/>
    <a:srgbClr val="0070C0"/>
    <a:srgbClr val="FFFFFF"/>
    <a:srgbClr val="AFE2F5"/>
    <a:srgbClr val="67AEDF"/>
    <a:srgbClr val="3695D5"/>
    <a:srgbClr val="1A547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1905C-B952-4C8A-AEF1-137B04740945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D9CF79B-7678-4583-86CA-4120AB9D9703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85193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6">
            <a:extLst>
              <a:ext uri="{FF2B5EF4-FFF2-40B4-BE49-F238E27FC236}">
                <a16:creationId xmlns:a16="http://schemas.microsoft.com/office/drawing/2014/main" id="{2CD81193-870B-3078-156D-6666A911BF2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3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1596D83B-2E65-20A5-B9CF-130550EB15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1" y="136525"/>
            <a:ext cx="10515600" cy="797865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A0A600E-708C-9B17-5A4D-BC90EEB769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113777"/>
            <a:ext cx="10515600" cy="5063186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51D4826-FA56-895B-5E38-5B5ABED5967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 dirty="0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C31AB6-2166-6F31-731E-D3D230E214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 dirty="0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427DAE9-BBE2-D99B-BEB5-B34804C85D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  <p:grpSp>
        <p:nvGrpSpPr>
          <p:cNvPr id="10" name="Group 7"/>
          <p:cNvGrpSpPr/>
          <p:nvPr userDrawn="1"/>
        </p:nvGrpSpPr>
        <p:grpSpPr>
          <a:xfrm>
            <a:off x="10728215" y="296084"/>
            <a:ext cx="1203181" cy="188845"/>
            <a:chOff x="7919542" y="328894"/>
            <a:chExt cx="957000" cy="150345"/>
          </a:xfrm>
        </p:grpSpPr>
        <p:pic>
          <p:nvPicPr>
            <p:cNvPr id="11" name="Imagem 1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12" name="Picture 9" descr="mba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955656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8A5A87-796D-700E-A2B6-410EC3A275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8696CB6-B3DF-0239-C876-48DCDAACDEC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5F89E2AD-F228-7B46-9823-E60F864E5C5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CF6A6B20-C48E-26C8-7B18-0A11E33C639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C3F92E51-380B-DDDD-65F2-EAA831EA4B3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AD90A89-6125-8CF3-B82E-54D3C48DD0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54B0772B-9251-34BF-B354-54062112E1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7204235F-28A3-EAA2-92F4-E1DC5F26A2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1528417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DA6C56D-CE47-C4B8-1296-1ABA04EEB6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8A761DA1-641F-A5AD-65A2-26742C971E5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EB109AB-306A-06B4-748B-CEDAFDC63C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FEA11D1D-22CB-538B-CB12-2898E054B1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557827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5BEA80DC-36D6-2954-5C1B-6F35C58B26D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0FB28518-E751-480B-D2A7-967E369E3F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9F6D025E-FCDC-C407-C810-87C2AA7D4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877602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38A90CA-AADA-0E8A-C884-BDE6A763CA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5DB7CD3-B214-BE8B-F1AA-12824547162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374C9680-3075-0FB8-9280-52594CE3DF3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FC2AE3A6-4020-0AB4-0CAA-ADEA5D89E3F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ADE31638-D135-047C-AEFB-E1D3E8AAA6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E74C805-DBD1-257D-B6E0-CA09C4717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60933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45CECC9-683D-3706-7580-E0518FCAB2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BB82ACD-6BC2-97ED-038B-96EA14201D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7915B3FD-D574-8B23-5049-D95C4EB820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54C2D38D-BD6F-E803-6019-02F5D5D75CD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6BFED62-7102-C860-4579-D654E3540C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3A38177-A449-B613-6381-B2ADB26D4B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7379658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0930C21-4BF7-623A-244F-07BF170DE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E7673199-D0B5-CB39-6CC3-F439C60B9F6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2F45A0A-2882-7F7B-57C8-0BD4FFA429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89C1E5E-6E39-CC10-A419-EC2DDAA2C8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4E3233E-EADB-B9B1-C4FF-EBB2AD20A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1372013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0A2D2905-4EE8-B723-DAB1-83C31BB8E32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0DC0349D-86CA-F89F-4606-886F99F4FA4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8741AB44-2457-77F9-A67E-776A1A63460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78FFC31C-C30B-A971-8EDC-33ECA8AC3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0110074-4013-6F82-4E15-81B3D7CBD8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8676595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9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49076F00-C11C-4B8C-A42D-26907935F2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7" name="Retângulo 6">
            <a:extLst>
              <a:ext uri="{FF2B5EF4-FFF2-40B4-BE49-F238E27FC236}">
                <a16:creationId xmlns:a16="http://schemas.microsoft.com/office/drawing/2014/main" id="{BD0F121C-739C-4010-81C5-2F4548C8A1EF}"/>
              </a:ext>
            </a:extLst>
          </p:cNvPr>
          <p:cNvSpPr/>
          <p:nvPr userDrawn="1"/>
        </p:nvSpPr>
        <p:spPr>
          <a:xfrm>
            <a:off x="378516" y="366273"/>
            <a:ext cx="11418373" cy="61919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Espaço Reservado para Texto 18">
            <a:extLst>
              <a:ext uri="{FF2B5EF4-FFF2-40B4-BE49-F238E27FC236}">
                <a16:creationId xmlns:a16="http://schemas.microsoft.com/office/drawing/2014/main" id="{2E3A8FF9-3CF7-4323-A785-809685D39A6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82566" y="827206"/>
            <a:ext cx="10047889" cy="5306894"/>
          </a:xfrm>
        </p:spPr>
        <p:txBody>
          <a:bodyPr anchor="ctr"/>
          <a:lstStyle>
            <a:lvl1pPr marL="514350" indent="-514350">
              <a:lnSpc>
                <a:spcPct val="150000"/>
              </a:lnSpc>
              <a:buFont typeface="+mj-lt"/>
              <a:buAutoNum type="arabicPeriod"/>
              <a:defRPr>
                <a:solidFill>
                  <a:schemeClr val="tx1">
                    <a:lumMod val="65000"/>
                    <a:lumOff val="35000"/>
                  </a:schemeClr>
                </a:solidFill>
                <a:latin typeface="Unimed Slab" panose="00000500000000000000" pitchFamily="50" charset="0"/>
              </a:defRPr>
            </a:lvl1pPr>
            <a:lvl2pPr marL="914400" indent="-457200">
              <a:buFont typeface="+mj-lt"/>
              <a:buAutoNum type="arabicPeriod"/>
              <a:defRPr>
                <a:latin typeface="Unimed Slab" panose="00000500000000000000" pitchFamily="50" charset="0"/>
              </a:defRPr>
            </a:lvl2pPr>
            <a:lvl3pPr marL="1371600" indent="-457200">
              <a:buFont typeface="+mj-lt"/>
              <a:buAutoNum type="arabicPeriod"/>
              <a:defRPr>
                <a:latin typeface="Unimed Slab" panose="00000500000000000000" pitchFamily="50" charset="0"/>
              </a:defRPr>
            </a:lvl3pPr>
            <a:lvl4pPr marL="1714500" indent="-342900">
              <a:buFont typeface="+mj-lt"/>
              <a:buAutoNum type="arabicPeriod"/>
              <a:defRPr>
                <a:latin typeface="Unimed Slab" panose="00000500000000000000" pitchFamily="50" charset="0"/>
              </a:defRPr>
            </a:lvl4pPr>
            <a:lvl5pPr marL="2171700" indent="-342900">
              <a:buFont typeface="+mj-lt"/>
              <a:buAutoNum type="arabicPeriod"/>
              <a:defRPr>
                <a:latin typeface="Unimed Slab" panose="00000500000000000000" pitchFamily="50" charset="0"/>
              </a:defRPr>
            </a:lvl5pPr>
          </a:lstStyle>
          <a:p>
            <a:pPr lvl="0"/>
            <a:r>
              <a:rPr lang="pt-BR" dirty="0"/>
              <a:t>Clique para editar o texto mestre</a:t>
            </a:r>
          </a:p>
          <a:p>
            <a:pPr lvl="0"/>
            <a:r>
              <a:rPr lang="pt-BR" dirty="0"/>
              <a:t>Segundo nível</a:t>
            </a:r>
          </a:p>
          <a:p>
            <a:pPr lvl="0"/>
            <a:r>
              <a:rPr lang="pt-BR" dirty="0"/>
              <a:t>Terceiro nível</a:t>
            </a:r>
          </a:p>
          <a:p>
            <a:pPr lvl="0"/>
            <a:r>
              <a:rPr lang="pt-BR" dirty="0"/>
              <a:t>Quarto nível</a:t>
            </a:r>
          </a:p>
          <a:p>
            <a:pPr lvl="0"/>
            <a:r>
              <a:rPr lang="pt-BR" dirty="0"/>
              <a:t>Quinto nível</a:t>
            </a:r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1E2A89EA-94AA-4309-9F55-33E7303BF3A4}"/>
              </a:ext>
            </a:extLst>
          </p:cNvPr>
          <p:cNvSpPr/>
          <p:nvPr userDrawn="1"/>
        </p:nvSpPr>
        <p:spPr>
          <a:xfrm>
            <a:off x="914074" y="827206"/>
            <a:ext cx="10363851" cy="5306894"/>
          </a:xfrm>
          <a:prstGeom prst="rect">
            <a:avLst/>
          </a:prstGeom>
          <a:noFill/>
          <a:ln>
            <a:solidFill>
              <a:srgbClr val="A2AAA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509092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C479C8A6-BA7D-C9F4-DB4F-305C372EC2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E9944CDA-28D3-B3BB-A6EA-8F7B0C08A350}"/>
              </a:ext>
            </a:extLst>
          </p:cNvPr>
          <p:cNvSpPr/>
          <p:nvPr userDrawn="1"/>
        </p:nvSpPr>
        <p:spPr>
          <a:xfrm>
            <a:off x="0" y="0"/>
            <a:ext cx="839756" cy="727788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306B4BF-D28B-A8DD-89B2-73D86D9A1ABE}"/>
              </a:ext>
            </a:extLst>
          </p:cNvPr>
          <p:cNvSpPr/>
          <p:nvPr userDrawn="1"/>
        </p:nvSpPr>
        <p:spPr>
          <a:xfrm>
            <a:off x="839756" y="0"/>
            <a:ext cx="11352244" cy="727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3B428E24-9B16-0D80-8B85-7C316C7902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6644" y="0"/>
            <a:ext cx="10515600" cy="72778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35555655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Padrão do plano de fundo&#10;&#10;Descrição gerada automaticamente">
            <a:extLst>
              <a:ext uri="{FF2B5EF4-FFF2-40B4-BE49-F238E27FC236}">
                <a16:creationId xmlns:a16="http://schemas.microsoft.com/office/drawing/2014/main" id="{B2B92483-FB4D-D69D-29D3-555C1215882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31341"/>
            <a:ext cx="12192000" cy="6854653"/>
          </a:xfrm>
          <a:prstGeom prst="rect">
            <a:avLst/>
          </a:prstGeom>
        </p:spPr>
      </p:pic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79ACB6-A681-85EE-74DB-CB6DBE0D5A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13FDF6D-5374-76CA-6C9A-1EE4BA32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B97CA7F-F5CC-0DB8-4A20-1F4E0D3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  <p:sp>
        <p:nvSpPr>
          <p:cNvPr id="9" name="Retângulo 8">
            <a:extLst>
              <a:ext uri="{FF2B5EF4-FFF2-40B4-BE49-F238E27FC236}">
                <a16:creationId xmlns:a16="http://schemas.microsoft.com/office/drawing/2014/main" id="{5DD7F2B5-F063-3D73-916F-C1E232E39F88}"/>
              </a:ext>
            </a:extLst>
          </p:cNvPr>
          <p:cNvSpPr/>
          <p:nvPr userDrawn="1"/>
        </p:nvSpPr>
        <p:spPr>
          <a:xfrm>
            <a:off x="0" y="0"/>
            <a:ext cx="839756" cy="727788"/>
          </a:xfrm>
          <a:prstGeom prst="rect">
            <a:avLst/>
          </a:prstGeom>
          <a:solidFill>
            <a:srgbClr val="1A5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942224B-C012-B0A7-7984-D107102726B4}"/>
              </a:ext>
            </a:extLst>
          </p:cNvPr>
          <p:cNvSpPr/>
          <p:nvPr userDrawn="1"/>
        </p:nvSpPr>
        <p:spPr>
          <a:xfrm>
            <a:off x="839756" y="0"/>
            <a:ext cx="11352244" cy="727788"/>
          </a:xfrm>
          <a:prstGeom prst="rect">
            <a:avLst/>
          </a:prstGeom>
          <a:solidFill>
            <a:srgbClr val="AFE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1A7D9D-704F-70FD-67E4-A06D8B12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237"/>
            <a:ext cx="11058237" cy="727788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14218641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>
            <a:extLst>
              <a:ext uri="{FF2B5EF4-FFF2-40B4-BE49-F238E27FC236}">
                <a16:creationId xmlns:a16="http://schemas.microsoft.com/office/drawing/2014/main" id="{5DD7F2B5-F063-3D73-916F-C1E232E39F88}"/>
              </a:ext>
            </a:extLst>
          </p:cNvPr>
          <p:cNvSpPr/>
          <p:nvPr userDrawn="1"/>
        </p:nvSpPr>
        <p:spPr>
          <a:xfrm>
            <a:off x="0" y="0"/>
            <a:ext cx="839756" cy="727788"/>
          </a:xfrm>
          <a:prstGeom prst="rect">
            <a:avLst/>
          </a:prstGeom>
          <a:solidFill>
            <a:srgbClr val="1A547C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0942224B-C012-B0A7-7984-D107102726B4}"/>
              </a:ext>
            </a:extLst>
          </p:cNvPr>
          <p:cNvSpPr/>
          <p:nvPr userDrawn="1"/>
        </p:nvSpPr>
        <p:spPr>
          <a:xfrm>
            <a:off x="839756" y="0"/>
            <a:ext cx="11352244" cy="727788"/>
          </a:xfrm>
          <a:prstGeom prst="rect">
            <a:avLst/>
          </a:prstGeom>
          <a:solidFill>
            <a:srgbClr val="AFE2F5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061A7D9D-704F-70FD-67E4-A06D8B125B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9237"/>
            <a:ext cx="11058237" cy="727788"/>
          </a:xfrm>
        </p:spPr>
        <p:txBody>
          <a:bodyPr/>
          <a:lstStyle/>
          <a:p>
            <a:r>
              <a:rPr lang="pt-BR" dirty="0"/>
              <a:t>Clique para editar o 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63165783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 descr="Desenho de uma pessoa&#10;&#10;Descrição gerada automaticamente com confiança baixa">
            <a:extLst>
              <a:ext uri="{FF2B5EF4-FFF2-40B4-BE49-F238E27FC236}">
                <a16:creationId xmlns:a16="http://schemas.microsoft.com/office/drawing/2014/main" id="{809E86A5-3402-AC64-D340-C539FDA5C78B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1A7D9D-704F-70FD-67E4-A06D8B125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79ACB6-A681-85EE-74DB-CB6DBE0D5A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13FDF6D-5374-76CA-6C9A-1EE4BA32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B97CA7F-F5CC-0DB8-4A20-1F4E0D3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  <p:grpSp>
        <p:nvGrpSpPr>
          <p:cNvPr id="6" name="Group 7">
            <a:extLst>
              <a:ext uri="{FF2B5EF4-FFF2-40B4-BE49-F238E27FC236}">
                <a16:creationId xmlns:a16="http://schemas.microsoft.com/office/drawing/2014/main" id="{E8BD95D5-F3B3-F716-A60E-625801E4933E}"/>
              </a:ext>
            </a:extLst>
          </p:cNvPr>
          <p:cNvGrpSpPr/>
          <p:nvPr userDrawn="1"/>
        </p:nvGrpSpPr>
        <p:grpSpPr>
          <a:xfrm>
            <a:off x="10728215" y="296084"/>
            <a:ext cx="1203181" cy="188845"/>
            <a:chOff x="7919542" y="328894"/>
            <a:chExt cx="957000" cy="150345"/>
          </a:xfrm>
        </p:grpSpPr>
        <p:pic>
          <p:nvPicPr>
            <p:cNvPr id="8" name="Imagem 1">
              <a:extLst>
                <a:ext uri="{FF2B5EF4-FFF2-40B4-BE49-F238E27FC236}">
                  <a16:creationId xmlns:a16="http://schemas.microsoft.com/office/drawing/2014/main" id="{B76F3AC5-748E-8C5E-1D8E-24B88BEB75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9542" y="345210"/>
              <a:ext cx="498247" cy="134029"/>
            </a:xfrm>
            <a:prstGeom prst="rect">
              <a:avLst/>
            </a:prstGeom>
          </p:spPr>
        </p:pic>
        <p:pic>
          <p:nvPicPr>
            <p:cNvPr id="9" name="Picture 9" descr="mba.png">
              <a:extLst>
                <a:ext uri="{FF2B5EF4-FFF2-40B4-BE49-F238E27FC236}">
                  <a16:creationId xmlns:a16="http://schemas.microsoft.com/office/drawing/2014/main" id="{20C54957-E8FE-8757-F81E-750BA1261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18622" y="328894"/>
              <a:ext cx="357920" cy="14531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7874046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Layout Personaliza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m 8" descr="Tela de computador&#10;&#10;Descrição gerada automaticamente com confiança baixa">
            <a:extLst>
              <a:ext uri="{FF2B5EF4-FFF2-40B4-BE49-F238E27FC236}">
                <a16:creationId xmlns:a16="http://schemas.microsoft.com/office/drawing/2014/main" id="{0EFD7EF3-4486-8B58-DBA2-3C5AB0355A3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061A7D9D-704F-70FD-67E4-A06D8B125B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2F79ACB6-A681-85EE-74DB-CB6DBE0D5A4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C13FDF6D-5374-76CA-6C9A-1EE4BA3286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2B97CA7F-F5CC-0DB8-4A20-1F4E0D3F2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1584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23">
            <a:extLst>
              <a:ext uri="{FF2B5EF4-FFF2-40B4-BE49-F238E27FC236}">
                <a16:creationId xmlns:a16="http://schemas.microsoft.com/office/drawing/2014/main" id="{5A4A3D1F-F212-4E0A-F21C-9E7FB43CC801}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rgbClr val="455262">
                  <a:alpha val="89803"/>
                </a:srgbClr>
              </a:gs>
              <a:gs pos="23000">
                <a:srgbClr val="455262">
                  <a:alpha val="89803"/>
                </a:srgbClr>
              </a:gs>
              <a:gs pos="100000">
                <a:srgbClr val="566471">
                  <a:alpha val="84705"/>
                </a:srgbClr>
              </a:gs>
            </a:gsLst>
            <a:lin ang="0" scaled="0"/>
          </a:gra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506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7672A7-A4F0-1773-D8D2-3DE7A5771A3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FAD13CF1-FFF7-784D-A79C-2975616F4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F8D09BD-04EF-F4E4-AC35-6FCFFD962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  <p:sp>
        <p:nvSpPr>
          <p:cNvPr id="19" name="Shape 24">
            <a:extLst>
              <a:ext uri="{FF2B5EF4-FFF2-40B4-BE49-F238E27FC236}">
                <a16:creationId xmlns:a16="http://schemas.microsoft.com/office/drawing/2014/main" id="{A5B6D6A1-D4C4-6222-6D99-A7612DC8F4EE}"/>
              </a:ext>
            </a:extLst>
          </p:cNvPr>
          <p:cNvSpPr txBox="1"/>
          <p:nvPr userDrawn="1"/>
        </p:nvSpPr>
        <p:spPr>
          <a:xfrm>
            <a:off x="3900488" y="2740742"/>
            <a:ext cx="4391025" cy="6924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500" b="1" cap="none" dirty="0">
                <a:solidFill>
                  <a:schemeClr val="lt2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STARTUP</a:t>
            </a:r>
            <a:endParaRPr dirty="0"/>
          </a:p>
        </p:txBody>
      </p:sp>
      <p:grpSp>
        <p:nvGrpSpPr>
          <p:cNvPr id="21" name="Shape 27">
            <a:extLst>
              <a:ext uri="{FF2B5EF4-FFF2-40B4-BE49-F238E27FC236}">
                <a16:creationId xmlns:a16="http://schemas.microsoft.com/office/drawing/2014/main" id="{54C01BE7-ED93-69E0-B63D-F348198A2C4D}"/>
              </a:ext>
            </a:extLst>
          </p:cNvPr>
          <p:cNvGrpSpPr/>
          <p:nvPr userDrawn="1"/>
        </p:nvGrpSpPr>
        <p:grpSpPr>
          <a:xfrm>
            <a:off x="5765885" y="1932856"/>
            <a:ext cx="660230" cy="658758"/>
            <a:chOff x="11311694" y="2866165"/>
            <a:chExt cx="1760612" cy="1756689"/>
          </a:xfrm>
        </p:grpSpPr>
        <p:sp>
          <p:nvSpPr>
            <p:cNvPr id="22" name="Shape 28">
              <a:extLst>
                <a:ext uri="{FF2B5EF4-FFF2-40B4-BE49-F238E27FC236}">
                  <a16:creationId xmlns:a16="http://schemas.microsoft.com/office/drawing/2014/main" id="{769D3D6E-AAF8-06C4-F766-C90EC6A38554}"/>
                </a:ext>
              </a:extLst>
            </p:cNvPr>
            <p:cNvSpPr/>
            <p:nvPr/>
          </p:nvSpPr>
          <p:spPr>
            <a:xfrm>
              <a:off x="12354620" y="3252725"/>
              <a:ext cx="331617" cy="331127"/>
            </a:xfrm>
            <a:custGeom>
              <a:avLst/>
              <a:gdLst/>
              <a:ahLst/>
              <a:cxnLst/>
              <a:rect l="0" t="0" r="0" b="0"/>
              <a:pathLst>
                <a:path w="2187" h="2187" extrusionOk="0">
                  <a:moveTo>
                    <a:pt x="1867" y="320"/>
                  </a:moveTo>
                  <a:cubicBezTo>
                    <a:pt x="1660" y="114"/>
                    <a:pt x="1386" y="0"/>
                    <a:pt x="1093" y="0"/>
                  </a:cubicBezTo>
                  <a:cubicBezTo>
                    <a:pt x="801" y="0"/>
                    <a:pt x="527" y="114"/>
                    <a:pt x="320" y="320"/>
                  </a:cubicBezTo>
                  <a:cubicBezTo>
                    <a:pt x="113" y="527"/>
                    <a:pt x="0" y="801"/>
                    <a:pt x="0" y="1093"/>
                  </a:cubicBezTo>
                  <a:cubicBezTo>
                    <a:pt x="0" y="1386"/>
                    <a:pt x="113" y="1660"/>
                    <a:pt x="320" y="1867"/>
                  </a:cubicBezTo>
                  <a:cubicBezTo>
                    <a:pt x="527" y="2073"/>
                    <a:pt x="801" y="2187"/>
                    <a:pt x="1093" y="2187"/>
                  </a:cubicBezTo>
                  <a:cubicBezTo>
                    <a:pt x="1093" y="2187"/>
                    <a:pt x="1093" y="2187"/>
                    <a:pt x="1093" y="2187"/>
                  </a:cubicBezTo>
                  <a:cubicBezTo>
                    <a:pt x="1386" y="2187"/>
                    <a:pt x="1660" y="2073"/>
                    <a:pt x="1867" y="1867"/>
                  </a:cubicBezTo>
                  <a:cubicBezTo>
                    <a:pt x="2073" y="1660"/>
                    <a:pt x="2187" y="1386"/>
                    <a:pt x="2187" y="1093"/>
                  </a:cubicBezTo>
                  <a:cubicBezTo>
                    <a:pt x="2187" y="801"/>
                    <a:pt x="2073" y="527"/>
                    <a:pt x="1867" y="320"/>
                  </a:cubicBezTo>
                  <a:close/>
                  <a:moveTo>
                    <a:pt x="1432" y="1432"/>
                  </a:moveTo>
                  <a:cubicBezTo>
                    <a:pt x="1341" y="1522"/>
                    <a:pt x="1221" y="1572"/>
                    <a:pt x="1093" y="1572"/>
                  </a:cubicBezTo>
                  <a:cubicBezTo>
                    <a:pt x="1093" y="1572"/>
                    <a:pt x="1093" y="1572"/>
                    <a:pt x="1093" y="1572"/>
                  </a:cubicBezTo>
                  <a:cubicBezTo>
                    <a:pt x="966" y="1572"/>
                    <a:pt x="846" y="1522"/>
                    <a:pt x="755" y="1432"/>
                  </a:cubicBezTo>
                  <a:cubicBezTo>
                    <a:pt x="665" y="1341"/>
                    <a:pt x="615" y="1221"/>
                    <a:pt x="615" y="1093"/>
                  </a:cubicBezTo>
                  <a:cubicBezTo>
                    <a:pt x="615" y="966"/>
                    <a:pt x="665" y="845"/>
                    <a:pt x="755" y="755"/>
                  </a:cubicBezTo>
                  <a:cubicBezTo>
                    <a:pt x="846" y="665"/>
                    <a:pt x="966" y="615"/>
                    <a:pt x="1093" y="615"/>
                  </a:cubicBezTo>
                  <a:cubicBezTo>
                    <a:pt x="1221" y="615"/>
                    <a:pt x="1341" y="665"/>
                    <a:pt x="1432" y="755"/>
                  </a:cubicBezTo>
                  <a:cubicBezTo>
                    <a:pt x="1618" y="942"/>
                    <a:pt x="1618" y="1245"/>
                    <a:pt x="1432" y="1432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3" name="Shape 29">
              <a:extLst>
                <a:ext uri="{FF2B5EF4-FFF2-40B4-BE49-F238E27FC236}">
                  <a16:creationId xmlns:a16="http://schemas.microsoft.com/office/drawing/2014/main" id="{B893E4C1-2AA7-90EC-E3D5-6CC7E445D4ED}"/>
                </a:ext>
              </a:extLst>
            </p:cNvPr>
            <p:cNvSpPr/>
            <p:nvPr/>
          </p:nvSpPr>
          <p:spPr>
            <a:xfrm>
              <a:off x="11311694" y="3937054"/>
              <a:ext cx="371352" cy="367428"/>
            </a:xfrm>
            <a:custGeom>
              <a:avLst/>
              <a:gdLst/>
              <a:ahLst/>
              <a:cxnLst/>
              <a:rect l="0" t="0" r="0" b="0"/>
              <a:pathLst>
                <a:path w="2454" h="2424" extrusionOk="0">
                  <a:moveTo>
                    <a:pt x="337" y="2424"/>
                  </a:moveTo>
                  <a:cubicBezTo>
                    <a:pt x="259" y="2424"/>
                    <a:pt x="180" y="2394"/>
                    <a:pt x="120" y="2334"/>
                  </a:cubicBezTo>
                  <a:cubicBezTo>
                    <a:pt x="0" y="2214"/>
                    <a:pt x="0" y="2019"/>
                    <a:pt x="120" y="1899"/>
                  </a:cubicBezTo>
                  <a:cubicBezTo>
                    <a:pt x="1898" y="120"/>
                    <a:pt x="1898" y="120"/>
                    <a:pt x="1898" y="120"/>
                  </a:cubicBezTo>
                  <a:cubicBezTo>
                    <a:pt x="2019" y="0"/>
                    <a:pt x="2213" y="0"/>
                    <a:pt x="2334" y="120"/>
                  </a:cubicBezTo>
                  <a:cubicBezTo>
                    <a:pt x="2454" y="241"/>
                    <a:pt x="2454" y="435"/>
                    <a:pt x="2334" y="555"/>
                  </a:cubicBezTo>
                  <a:cubicBezTo>
                    <a:pt x="555" y="2334"/>
                    <a:pt x="555" y="2334"/>
                    <a:pt x="555" y="2334"/>
                  </a:cubicBezTo>
                  <a:cubicBezTo>
                    <a:pt x="495" y="2394"/>
                    <a:pt x="416" y="2424"/>
                    <a:pt x="337" y="24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" name="Shape 30">
              <a:extLst>
                <a:ext uri="{FF2B5EF4-FFF2-40B4-BE49-F238E27FC236}">
                  <a16:creationId xmlns:a16="http://schemas.microsoft.com/office/drawing/2014/main" id="{E7CA8C56-F2C6-418A-81A4-DFBD6FD02449}"/>
                </a:ext>
              </a:extLst>
            </p:cNvPr>
            <p:cNvSpPr/>
            <p:nvPr/>
          </p:nvSpPr>
          <p:spPr>
            <a:xfrm>
              <a:off x="11371542" y="4183804"/>
              <a:ext cx="383126" cy="378711"/>
            </a:xfrm>
            <a:custGeom>
              <a:avLst/>
              <a:gdLst/>
              <a:ahLst/>
              <a:cxnLst/>
              <a:rect l="0" t="0" r="0" b="0"/>
              <a:pathLst>
                <a:path w="2530" h="2500" extrusionOk="0">
                  <a:moveTo>
                    <a:pt x="338" y="2500"/>
                  </a:moveTo>
                  <a:cubicBezTo>
                    <a:pt x="259" y="2500"/>
                    <a:pt x="181" y="2470"/>
                    <a:pt x="120" y="2410"/>
                  </a:cubicBezTo>
                  <a:cubicBezTo>
                    <a:pt x="0" y="2289"/>
                    <a:pt x="0" y="2095"/>
                    <a:pt x="120" y="1975"/>
                  </a:cubicBezTo>
                  <a:cubicBezTo>
                    <a:pt x="1975" y="120"/>
                    <a:pt x="1975" y="120"/>
                    <a:pt x="1975" y="120"/>
                  </a:cubicBezTo>
                  <a:cubicBezTo>
                    <a:pt x="2095" y="0"/>
                    <a:pt x="2289" y="0"/>
                    <a:pt x="2409" y="120"/>
                  </a:cubicBezTo>
                  <a:cubicBezTo>
                    <a:pt x="2530" y="241"/>
                    <a:pt x="2530" y="435"/>
                    <a:pt x="2409" y="556"/>
                  </a:cubicBezTo>
                  <a:cubicBezTo>
                    <a:pt x="556" y="2410"/>
                    <a:pt x="556" y="2410"/>
                    <a:pt x="556" y="2410"/>
                  </a:cubicBezTo>
                  <a:cubicBezTo>
                    <a:pt x="495" y="2470"/>
                    <a:pt x="417" y="2500"/>
                    <a:pt x="338" y="25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" name="Shape 31">
              <a:extLst>
                <a:ext uri="{FF2B5EF4-FFF2-40B4-BE49-F238E27FC236}">
                  <a16:creationId xmlns:a16="http://schemas.microsoft.com/office/drawing/2014/main" id="{87853704-DC96-D976-92B7-35FC8FBC12A7}"/>
                </a:ext>
              </a:extLst>
            </p:cNvPr>
            <p:cNvSpPr/>
            <p:nvPr/>
          </p:nvSpPr>
          <p:spPr>
            <a:xfrm>
              <a:off x="11630066" y="4255426"/>
              <a:ext cx="371352" cy="367428"/>
            </a:xfrm>
            <a:custGeom>
              <a:avLst/>
              <a:gdLst/>
              <a:ahLst/>
              <a:cxnLst/>
              <a:rect l="0" t="0" r="0" b="0"/>
              <a:pathLst>
                <a:path w="2454" h="2424" extrusionOk="0">
                  <a:moveTo>
                    <a:pt x="337" y="2424"/>
                  </a:moveTo>
                  <a:cubicBezTo>
                    <a:pt x="259" y="2424"/>
                    <a:pt x="180" y="2394"/>
                    <a:pt x="120" y="2334"/>
                  </a:cubicBezTo>
                  <a:cubicBezTo>
                    <a:pt x="0" y="2214"/>
                    <a:pt x="0" y="2019"/>
                    <a:pt x="120" y="1899"/>
                  </a:cubicBezTo>
                  <a:cubicBezTo>
                    <a:pt x="1899" y="120"/>
                    <a:pt x="1899" y="120"/>
                    <a:pt x="1899" y="120"/>
                  </a:cubicBezTo>
                  <a:cubicBezTo>
                    <a:pt x="2019" y="0"/>
                    <a:pt x="2213" y="0"/>
                    <a:pt x="2334" y="120"/>
                  </a:cubicBezTo>
                  <a:cubicBezTo>
                    <a:pt x="2454" y="241"/>
                    <a:pt x="2454" y="435"/>
                    <a:pt x="2334" y="555"/>
                  </a:cubicBezTo>
                  <a:cubicBezTo>
                    <a:pt x="555" y="2334"/>
                    <a:pt x="555" y="2334"/>
                    <a:pt x="555" y="2334"/>
                  </a:cubicBezTo>
                  <a:cubicBezTo>
                    <a:pt x="495" y="2394"/>
                    <a:pt x="416" y="2424"/>
                    <a:pt x="337" y="2424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6" name="Shape 32">
              <a:extLst>
                <a:ext uri="{FF2B5EF4-FFF2-40B4-BE49-F238E27FC236}">
                  <a16:creationId xmlns:a16="http://schemas.microsoft.com/office/drawing/2014/main" id="{C8C47C7D-8BF9-E585-7D17-7E22E22F3AB8}"/>
                </a:ext>
              </a:extLst>
            </p:cNvPr>
            <p:cNvSpPr/>
            <p:nvPr/>
          </p:nvSpPr>
          <p:spPr>
            <a:xfrm>
              <a:off x="11406862" y="2866165"/>
              <a:ext cx="1665444" cy="1661521"/>
            </a:xfrm>
            <a:custGeom>
              <a:avLst/>
              <a:gdLst/>
              <a:ahLst/>
              <a:cxnLst/>
              <a:rect l="0" t="0" r="0" b="0"/>
              <a:pathLst>
                <a:path w="10994" h="10967" extrusionOk="0">
                  <a:moveTo>
                    <a:pt x="10892" y="101"/>
                  </a:moveTo>
                  <a:cubicBezTo>
                    <a:pt x="10823" y="32"/>
                    <a:pt x="10724" y="0"/>
                    <a:pt x="10626" y="15"/>
                  </a:cubicBezTo>
                  <a:cubicBezTo>
                    <a:pt x="10590" y="21"/>
                    <a:pt x="9738" y="161"/>
                    <a:pt x="8576" y="605"/>
                  </a:cubicBezTo>
                  <a:cubicBezTo>
                    <a:pt x="7894" y="865"/>
                    <a:pt x="7247" y="1177"/>
                    <a:pt x="6651" y="1532"/>
                  </a:cubicBezTo>
                  <a:cubicBezTo>
                    <a:pt x="5920" y="1967"/>
                    <a:pt x="5265" y="2469"/>
                    <a:pt x="4704" y="3024"/>
                  </a:cubicBezTo>
                  <a:cubicBezTo>
                    <a:pt x="2381" y="3476"/>
                    <a:pt x="2381" y="3476"/>
                    <a:pt x="2381" y="3476"/>
                  </a:cubicBezTo>
                  <a:cubicBezTo>
                    <a:pt x="2321" y="3488"/>
                    <a:pt x="2266" y="3517"/>
                    <a:pt x="2222" y="3560"/>
                  </a:cubicBezTo>
                  <a:cubicBezTo>
                    <a:pt x="118" y="5658"/>
                    <a:pt x="118" y="5658"/>
                    <a:pt x="118" y="5658"/>
                  </a:cubicBezTo>
                  <a:cubicBezTo>
                    <a:pt x="22" y="5754"/>
                    <a:pt x="0" y="5901"/>
                    <a:pt x="63" y="6020"/>
                  </a:cubicBezTo>
                  <a:cubicBezTo>
                    <a:pt x="117" y="6122"/>
                    <a:pt x="223" y="6184"/>
                    <a:pt x="335" y="6184"/>
                  </a:cubicBezTo>
                  <a:cubicBezTo>
                    <a:pt x="354" y="6184"/>
                    <a:pt x="374" y="6182"/>
                    <a:pt x="394" y="6178"/>
                  </a:cubicBezTo>
                  <a:cubicBezTo>
                    <a:pt x="2768" y="5716"/>
                    <a:pt x="2768" y="5716"/>
                    <a:pt x="2768" y="5716"/>
                  </a:cubicBezTo>
                  <a:cubicBezTo>
                    <a:pt x="2613" y="6019"/>
                    <a:pt x="2468" y="6334"/>
                    <a:pt x="2334" y="6660"/>
                  </a:cubicBezTo>
                  <a:cubicBezTo>
                    <a:pt x="2287" y="6775"/>
                    <a:pt x="2314" y="6907"/>
                    <a:pt x="2401" y="6995"/>
                  </a:cubicBezTo>
                  <a:cubicBezTo>
                    <a:pt x="2983" y="7576"/>
                    <a:pt x="2983" y="7576"/>
                    <a:pt x="2983" y="7576"/>
                  </a:cubicBezTo>
                  <a:cubicBezTo>
                    <a:pt x="2443" y="8116"/>
                    <a:pt x="2443" y="8116"/>
                    <a:pt x="2443" y="8116"/>
                  </a:cubicBezTo>
                  <a:cubicBezTo>
                    <a:pt x="2322" y="8236"/>
                    <a:pt x="2322" y="8431"/>
                    <a:pt x="2443" y="8551"/>
                  </a:cubicBezTo>
                  <a:cubicBezTo>
                    <a:pt x="2503" y="8611"/>
                    <a:pt x="2581" y="8641"/>
                    <a:pt x="2660" y="8641"/>
                  </a:cubicBezTo>
                  <a:cubicBezTo>
                    <a:pt x="2739" y="8641"/>
                    <a:pt x="2818" y="8611"/>
                    <a:pt x="2878" y="8551"/>
                  </a:cubicBezTo>
                  <a:cubicBezTo>
                    <a:pt x="3418" y="8011"/>
                    <a:pt x="3418" y="8011"/>
                    <a:pt x="3418" y="8011"/>
                  </a:cubicBezTo>
                  <a:cubicBezTo>
                    <a:pt x="3999" y="8593"/>
                    <a:pt x="3999" y="8593"/>
                    <a:pt x="3999" y="8593"/>
                  </a:cubicBezTo>
                  <a:cubicBezTo>
                    <a:pt x="4058" y="8651"/>
                    <a:pt x="4137" y="8683"/>
                    <a:pt x="4217" y="8683"/>
                  </a:cubicBezTo>
                  <a:cubicBezTo>
                    <a:pt x="4256" y="8683"/>
                    <a:pt x="4296" y="8675"/>
                    <a:pt x="4334" y="8660"/>
                  </a:cubicBezTo>
                  <a:cubicBezTo>
                    <a:pt x="4660" y="8525"/>
                    <a:pt x="4975" y="8381"/>
                    <a:pt x="5278" y="8226"/>
                  </a:cubicBezTo>
                  <a:cubicBezTo>
                    <a:pt x="4816" y="10600"/>
                    <a:pt x="4816" y="10600"/>
                    <a:pt x="4816" y="10600"/>
                  </a:cubicBezTo>
                  <a:cubicBezTo>
                    <a:pt x="4790" y="10733"/>
                    <a:pt x="4854" y="10867"/>
                    <a:pt x="4974" y="10931"/>
                  </a:cubicBezTo>
                  <a:cubicBezTo>
                    <a:pt x="5019" y="10955"/>
                    <a:pt x="5069" y="10967"/>
                    <a:pt x="5118" y="10967"/>
                  </a:cubicBezTo>
                  <a:cubicBezTo>
                    <a:pt x="5198" y="10967"/>
                    <a:pt x="5277" y="10936"/>
                    <a:pt x="5336" y="10876"/>
                  </a:cubicBezTo>
                  <a:cubicBezTo>
                    <a:pt x="7434" y="8772"/>
                    <a:pt x="7434" y="8772"/>
                    <a:pt x="7434" y="8772"/>
                  </a:cubicBezTo>
                  <a:cubicBezTo>
                    <a:pt x="7477" y="8728"/>
                    <a:pt x="7506" y="8673"/>
                    <a:pt x="7518" y="8613"/>
                  </a:cubicBezTo>
                  <a:cubicBezTo>
                    <a:pt x="7970" y="6290"/>
                    <a:pt x="7970" y="6290"/>
                    <a:pt x="7970" y="6290"/>
                  </a:cubicBezTo>
                  <a:cubicBezTo>
                    <a:pt x="8525" y="5729"/>
                    <a:pt x="9027" y="5074"/>
                    <a:pt x="9462" y="4343"/>
                  </a:cubicBezTo>
                  <a:cubicBezTo>
                    <a:pt x="9817" y="3747"/>
                    <a:pt x="10129" y="3100"/>
                    <a:pt x="10389" y="2418"/>
                  </a:cubicBezTo>
                  <a:cubicBezTo>
                    <a:pt x="10833" y="1256"/>
                    <a:pt x="10973" y="404"/>
                    <a:pt x="10979" y="368"/>
                  </a:cubicBezTo>
                  <a:cubicBezTo>
                    <a:pt x="10994" y="270"/>
                    <a:pt x="10962" y="171"/>
                    <a:pt x="10892" y="101"/>
                  </a:cubicBezTo>
                  <a:close/>
                  <a:moveTo>
                    <a:pt x="1267" y="5381"/>
                  </a:moveTo>
                  <a:cubicBezTo>
                    <a:pt x="2590" y="4062"/>
                    <a:pt x="2590" y="4062"/>
                    <a:pt x="2590" y="4062"/>
                  </a:cubicBezTo>
                  <a:cubicBezTo>
                    <a:pt x="4014" y="3785"/>
                    <a:pt x="4014" y="3785"/>
                    <a:pt x="4014" y="3785"/>
                  </a:cubicBezTo>
                  <a:cubicBezTo>
                    <a:pt x="3705" y="4165"/>
                    <a:pt x="3419" y="4575"/>
                    <a:pt x="3156" y="5013"/>
                  </a:cubicBezTo>
                  <a:lnTo>
                    <a:pt x="1267" y="5381"/>
                  </a:lnTo>
                  <a:close/>
                  <a:moveTo>
                    <a:pt x="6932" y="8404"/>
                  </a:moveTo>
                  <a:cubicBezTo>
                    <a:pt x="5613" y="9727"/>
                    <a:pt x="5613" y="9727"/>
                    <a:pt x="5613" y="9727"/>
                  </a:cubicBezTo>
                  <a:cubicBezTo>
                    <a:pt x="5980" y="7838"/>
                    <a:pt x="5980" y="7838"/>
                    <a:pt x="5980" y="7838"/>
                  </a:cubicBezTo>
                  <a:cubicBezTo>
                    <a:pt x="6419" y="7575"/>
                    <a:pt x="6829" y="7289"/>
                    <a:pt x="7209" y="6980"/>
                  </a:cubicBezTo>
                  <a:lnTo>
                    <a:pt x="6932" y="8404"/>
                  </a:lnTo>
                  <a:close/>
                  <a:moveTo>
                    <a:pt x="9809" y="2213"/>
                  </a:moveTo>
                  <a:cubicBezTo>
                    <a:pt x="9420" y="3226"/>
                    <a:pt x="8704" y="4687"/>
                    <a:pt x="7499" y="5892"/>
                  </a:cubicBezTo>
                  <a:cubicBezTo>
                    <a:pt x="6944" y="6447"/>
                    <a:pt x="6298" y="6940"/>
                    <a:pt x="5568" y="7367"/>
                  </a:cubicBezTo>
                  <a:cubicBezTo>
                    <a:pt x="5555" y="7374"/>
                    <a:pt x="5542" y="7381"/>
                    <a:pt x="5530" y="7389"/>
                  </a:cubicBezTo>
                  <a:cubicBezTo>
                    <a:pt x="5140" y="7616"/>
                    <a:pt x="4725" y="7823"/>
                    <a:pt x="4288" y="8011"/>
                  </a:cubicBezTo>
                  <a:cubicBezTo>
                    <a:pt x="3853" y="7576"/>
                    <a:pt x="3853" y="7576"/>
                    <a:pt x="3853" y="7576"/>
                  </a:cubicBezTo>
                  <a:cubicBezTo>
                    <a:pt x="4732" y="6697"/>
                    <a:pt x="4732" y="6697"/>
                    <a:pt x="4732" y="6697"/>
                  </a:cubicBezTo>
                  <a:cubicBezTo>
                    <a:pt x="4852" y="6577"/>
                    <a:pt x="4852" y="6383"/>
                    <a:pt x="4732" y="6262"/>
                  </a:cubicBezTo>
                  <a:cubicBezTo>
                    <a:pt x="4612" y="6142"/>
                    <a:pt x="4417" y="6142"/>
                    <a:pt x="4297" y="6262"/>
                  </a:cubicBezTo>
                  <a:cubicBezTo>
                    <a:pt x="3418" y="7141"/>
                    <a:pt x="3418" y="7141"/>
                    <a:pt x="3418" y="7141"/>
                  </a:cubicBezTo>
                  <a:cubicBezTo>
                    <a:pt x="2983" y="6706"/>
                    <a:pt x="2983" y="6706"/>
                    <a:pt x="2983" y="6706"/>
                  </a:cubicBezTo>
                  <a:cubicBezTo>
                    <a:pt x="3171" y="6269"/>
                    <a:pt x="3378" y="5854"/>
                    <a:pt x="3605" y="5464"/>
                  </a:cubicBezTo>
                  <a:cubicBezTo>
                    <a:pt x="3613" y="5452"/>
                    <a:pt x="3620" y="5439"/>
                    <a:pt x="3627" y="5426"/>
                  </a:cubicBezTo>
                  <a:cubicBezTo>
                    <a:pt x="4054" y="4696"/>
                    <a:pt x="4547" y="4050"/>
                    <a:pt x="5102" y="3495"/>
                  </a:cubicBezTo>
                  <a:cubicBezTo>
                    <a:pt x="6307" y="2290"/>
                    <a:pt x="7768" y="1574"/>
                    <a:pt x="8781" y="1185"/>
                  </a:cubicBezTo>
                  <a:cubicBezTo>
                    <a:pt x="9396" y="949"/>
                    <a:pt x="9926" y="802"/>
                    <a:pt x="10276" y="718"/>
                  </a:cubicBezTo>
                  <a:cubicBezTo>
                    <a:pt x="10192" y="1068"/>
                    <a:pt x="10045" y="1598"/>
                    <a:pt x="9809" y="2213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34275" tIns="17125" rIns="34275" bIns="17125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506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0" name="Shape 25">
            <a:extLst>
              <a:ext uri="{FF2B5EF4-FFF2-40B4-BE49-F238E27FC236}">
                <a16:creationId xmlns:a16="http://schemas.microsoft.com/office/drawing/2014/main" id="{45213B74-317B-5478-48A9-47267F05E8F5}"/>
              </a:ext>
            </a:extLst>
          </p:cNvPr>
          <p:cNvSpPr txBox="1"/>
          <p:nvPr userDrawn="1"/>
        </p:nvSpPr>
        <p:spPr>
          <a:xfrm>
            <a:off x="3900488" y="3842086"/>
            <a:ext cx="4391025" cy="1615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50" cap="none" dirty="0">
                <a:solidFill>
                  <a:schemeClr val="lt1"/>
                </a:solidFill>
                <a:latin typeface="Montserrat Light"/>
                <a:ea typeface="Montserrat Light"/>
                <a:cs typeface="Montserrat Light"/>
                <a:sym typeface="Montserrat Light"/>
              </a:rPr>
              <a:t>PROFESSIONAL PITCH DECK GOOGLE SLIDES TEMPLATE</a:t>
            </a:r>
            <a:endParaRPr dirty="0"/>
          </a:p>
        </p:txBody>
      </p:sp>
      <p:sp>
        <p:nvSpPr>
          <p:cNvPr id="27" name="Shape 33">
            <a:extLst>
              <a:ext uri="{FF2B5EF4-FFF2-40B4-BE49-F238E27FC236}">
                <a16:creationId xmlns:a16="http://schemas.microsoft.com/office/drawing/2014/main" id="{984459F5-6686-B33D-56FD-03BA8ECB127E}"/>
              </a:ext>
            </a:extLst>
          </p:cNvPr>
          <p:cNvSpPr/>
          <p:nvPr userDrawn="1"/>
        </p:nvSpPr>
        <p:spPr>
          <a:xfrm>
            <a:off x="10180632" y="-918446"/>
            <a:ext cx="2011368" cy="2320377"/>
          </a:xfrm>
          <a:custGeom>
            <a:avLst/>
            <a:gdLst/>
            <a:ahLst/>
            <a:cxnLst/>
            <a:rect l="0" t="0" r="0" b="0"/>
            <a:pathLst>
              <a:path w="1790" h="2065" extrusionOk="0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noFill/>
          <a:ln w="12700" cap="flat" cmpd="sng">
            <a:solidFill>
              <a:srgbClr val="DB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" name="Shape 34">
            <a:extLst>
              <a:ext uri="{FF2B5EF4-FFF2-40B4-BE49-F238E27FC236}">
                <a16:creationId xmlns:a16="http://schemas.microsoft.com/office/drawing/2014/main" id="{37C9D455-919C-623B-BAF0-8C69FB37F6A8}"/>
              </a:ext>
            </a:extLst>
          </p:cNvPr>
          <p:cNvSpPr/>
          <p:nvPr userDrawn="1"/>
        </p:nvSpPr>
        <p:spPr>
          <a:xfrm>
            <a:off x="1135" y="4796112"/>
            <a:ext cx="2011368" cy="2320377"/>
          </a:xfrm>
          <a:custGeom>
            <a:avLst/>
            <a:gdLst/>
            <a:ahLst/>
            <a:cxnLst/>
            <a:rect l="0" t="0" r="0" b="0"/>
            <a:pathLst>
              <a:path w="1790" h="2065" extrusionOk="0">
                <a:moveTo>
                  <a:pt x="895" y="0"/>
                </a:moveTo>
                <a:lnTo>
                  <a:pt x="0" y="515"/>
                </a:lnTo>
                <a:lnTo>
                  <a:pt x="0" y="1550"/>
                </a:lnTo>
                <a:lnTo>
                  <a:pt x="895" y="2065"/>
                </a:lnTo>
                <a:lnTo>
                  <a:pt x="1790" y="1550"/>
                </a:lnTo>
                <a:lnTo>
                  <a:pt x="1790" y="515"/>
                </a:lnTo>
                <a:lnTo>
                  <a:pt x="895" y="0"/>
                </a:lnTo>
                <a:close/>
              </a:path>
            </a:pathLst>
          </a:custGeom>
          <a:noFill/>
          <a:ln w="12700" cap="flat" cmpd="sng">
            <a:solidFill>
              <a:srgbClr val="DBE0E3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34275" tIns="17125" rIns="34275" bIns="17125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6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3269162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0957F6A-AD67-C539-80A6-47507E64FA6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4B13E7-6D26-1CEC-6375-C7D9AAA52DF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E074C7F0-C0C0-B80D-E6ED-0363EA0A0DE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2A6D367-A7BA-A8ED-44E6-6E788C145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9EFC5084-8564-5987-6993-A66ECC40DC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8A5E0FCC-EF42-606F-03B4-CB1B143F72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b="25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9" name="Retângulo 8">
            <a:extLst>
              <a:ext uri="{FF2B5EF4-FFF2-40B4-BE49-F238E27FC236}">
                <a16:creationId xmlns:a16="http://schemas.microsoft.com/office/drawing/2014/main" id="{9A58EB1B-A187-1114-5678-203D4EB1F4ED}"/>
              </a:ext>
            </a:extLst>
          </p:cNvPr>
          <p:cNvSpPr/>
          <p:nvPr userDrawn="1"/>
        </p:nvSpPr>
        <p:spPr>
          <a:xfrm>
            <a:off x="0" y="0"/>
            <a:ext cx="12192000" cy="738231"/>
          </a:xfrm>
          <a:prstGeom prst="rect">
            <a:avLst/>
          </a:prstGeom>
          <a:solidFill>
            <a:srgbClr val="595959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67C425CC-4C3C-80ED-B780-BB00C0A39B84}"/>
              </a:ext>
            </a:extLst>
          </p:cNvPr>
          <p:cNvSpPr/>
          <p:nvPr userDrawn="1"/>
        </p:nvSpPr>
        <p:spPr>
          <a:xfrm>
            <a:off x="0" y="0"/>
            <a:ext cx="838898" cy="738231"/>
          </a:xfrm>
          <a:prstGeom prst="rect">
            <a:avLst/>
          </a:prstGeom>
          <a:solidFill>
            <a:srgbClr val="0000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85513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48E6484-F741-2CA9-9047-5966CA75C1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08341A8-CF2A-DF38-8C90-75D110B707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78A75ED-6781-69AF-9043-EFA1E7F478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03FF488-FD63-DA83-D40E-523AFAB150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A13EA85-AACE-40D3-97C0-4A6C16176C57}" type="datetimeFigureOut">
              <a:rPr lang="pt-BR" smtClean="0"/>
              <a:t>13/05/2024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FF5E388-44DA-566F-5997-69376D9C78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6CC85F1-953A-D14E-01A4-CECA52B7AE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94530FB4-3280-4529-B85B-B1A8B38431E1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2359733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9B23A8A6-BE78-F95C-65D9-2F7422B308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840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dirty="0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DEDED3DE-AA78-A2BA-D99E-D784191C77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 dirty="0"/>
              <a:t>Clique para editar os estilos de texto Mestres</a:t>
            </a:r>
          </a:p>
          <a:p>
            <a:pPr lvl="1"/>
            <a:r>
              <a:rPr lang="pt-BR" dirty="0"/>
              <a:t>Segundo nível</a:t>
            </a:r>
          </a:p>
          <a:p>
            <a:pPr lvl="2"/>
            <a:r>
              <a:rPr lang="pt-BR" dirty="0"/>
              <a:t>Terceiro nível</a:t>
            </a:r>
          </a:p>
          <a:p>
            <a:pPr lvl="3"/>
            <a:r>
              <a:rPr lang="pt-BR" dirty="0"/>
              <a:t>Quarto nível</a:t>
            </a:r>
          </a:p>
          <a:p>
            <a:pPr lvl="4"/>
            <a:r>
              <a:rPr lang="pt-BR" dirty="0"/>
              <a:t>Quinto nível</a:t>
            </a:r>
          </a:p>
        </p:txBody>
      </p:sp>
    </p:spTree>
    <p:extLst>
      <p:ext uri="{BB962C8B-B14F-4D97-AF65-F5344CB8AC3E}">
        <p14:creationId xmlns:p14="http://schemas.microsoft.com/office/powerpoint/2010/main" val="556385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  <p:sldLayoutId id="2147483661" r:id="rId2"/>
    <p:sldLayoutId id="2147483660" r:id="rId3"/>
    <p:sldLayoutId id="2147483664" r:id="rId4"/>
    <p:sldLayoutId id="2147483662" r:id="rId5"/>
    <p:sldLayoutId id="2147483663" r:id="rId6"/>
    <p:sldLayoutId id="2147483649" r:id="rId7"/>
    <p:sldLayoutId id="2147483651" r:id="rId8"/>
    <p:sldLayoutId id="2147483652" r:id="rId9"/>
    <p:sldLayoutId id="2147483653" r:id="rId10"/>
    <p:sldLayoutId id="2147483654" r:id="rId11"/>
    <p:sldLayoutId id="2147483655" r:id="rId12"/>
    <p:sldLayoutId id="2147483656" r:id="rId13"/>
    <p:sldLayoutId id="2147483657" r:id="rId14"/>
    <p:sldLayoutId id="2147483658" r:id="rId15"/>
    <p:sldLayoutId id="2147483659" r:id="rId16"/>
    <p:sldLayoutId id="2147483666" r:id="rId17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/>
          </a:solidFill>
          <a:latin typeface="Abad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2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11" Type="http://schemas.openxmlformats.org/officeDocument/2006/relationships/image" Target="../media/image21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ítulo 5">
            <a:extLst>
              <a:ext uri="{FF2B5EF4-FFF2-40B4-BE49-F238E27FC236}">
                <a16:creationId xmlns:a16="http://schemas.microsoft.com/office/drawing/2014/main" id="{24D1443D-1491-E11B-E7E3-2074B0206E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4975" y="289249"/>
            <a:ext cx="10515600" cy="840727"/>
          </a:xfrm>
        </p:spPr>
        <p:txBody>
          <a:bodyPr>
            <a:noAutofit/>
          </a:bodyPr>
          <a:lstStyle/>
          <a:p>
            <a:r>
              <a:rPr lang="pt-BR" dirty="0"/>
              <a:t>Inteligência Artificial &amp; Machine Learning</a:t>
            </a:r>
            <a:br>
              <a:rPr lang="pt-BR" dirty="0"/>
            </a:br>
            <a:r>
              <a:rPr lang="pt-BR" sz="2400" dirty="0"/>
              <a:t>Computer Vision – Quantum </a:t>
            </a:r>
            <a:r>
              <a:rPr lang="pt-BR" sz="2400" dirty="0" err="1"/>
              <a:t>Finance</a:t>
            </a:r>
            <a:r>
              <a:rPr lang="pt-BR" sz="2400" dirty="0"/>
              <a:t> Autenticação Facial</a:t>
            </a:r>
            <a:endParaRPr lang="pt-BR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0845F86C-7719-4373-0DEB-9E666D1132DC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1676400" y="1347788"/>
            <a:ext cx="10515600" cy="5062537"/>
          </a:xfrm>
        </p:spPr>
        <p:txBody>
          <a:bodyPr/>
          <a:lstStyle/>
          <a:p>
            <a:r>
              <a:rPr lang="pt-BR" dirty="0"/>
              <a:t>...</a:t>
            </a:r>
          </a:p>
        </p:txBody>
      </p:sp>
    </p:spTree>
    <p:extLst>
      <p:ext uri="{BB962C8B-B14F-4D97-AF65-F5344CB8AC3E}">
        <p14:creationId xmlns:p14="http://schemas.microsoft.com/office/powerpoint/2010/main" val="296463531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5">
            <a:extLst>
              <a:ext uri="{FF2B5EF4-FFF2-40B4-BE49-F238E27FC236}">
                <a16:creationId xmlns:a16="http://schemas.microsoft.com/office/drawing/2014/main" id="{ABFD3287-443C-E843-B2BC-56B2D9FD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61" y="18662"/>
            <a:ext cx="11250815" cy="720000"/>
          </a:xfrm>
        </p:spPr>
        <p:txBody>
          <a:bodyPr>
            <a:noAutofit/>
          </a:bodyPr>
          <a:lstStyle/>
          <a:p>
            <a:r>
              <a:rPr lang="pt-BR" sz="3800" dirty="0"/>
              <a:t>Conclusão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E9A8C0-70DD-DAE4-A8AD-F1FBE9A7DFE2}"/>
              </a:ext>
            </a:extLst>
          </p:cNvPr>
          <p:cNvSpPr txBox="1"/>
          <p:nvPr/>
        </p:nvSpPr>
        <p:spPr>
          <a:xfrm>
            <a:off x="429103" y="892816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Performance do modelo de Reconhecimento Facial</a:t>
            </a:r>
            <a:endParaRPr lang="pt-BR" sz="28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54747B-50F3-424A-1C1B-FE48E7D3A1BD}"/>
              </a:ext>
            </a:extLst>
          </p:cNvPr>
          <p:cNvSpPr txBox="1"/>
          <p:nvPr/>
        </p:nvSpPr>
        <p:spPr>
          <a:xfrm>
            <a:off x="903861" y="1395158"/>
            <a:ext cx="1043283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Informações do modelo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Observações de treino: 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Observações de validação: 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Performance do modelo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Acurácia dados de treino: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Acurácia dados de validação: 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1"/>
              </a:solidFill>
            </a:endParaRP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1"/>
              </a:solidFill>
            </a:endParaRPr>
          </a:p>
          <a:p>
            <a:pPr marL="342900" indent="-34290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Considerações sobre o modelo: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pt-BR" sz="2000" dirty="0">
              <a:solidFill>
                <a:schemeClr val="bg1"/>
              </a:solidFill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AE2E0FE-E99A-BF1A-7364-3D1D25092A9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31689" y="87744"/>
            <a:ext cx="558008" cy="5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5878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5">
            <a:extLst>
              <a:ext uri="{FF2B5EF4-FFF2-40B4-BE49-F238E27FC236}">
                <a16:creationId xmlns:a16="http://schemas.microsoft.com/office/drawing/2014/main" id="{ABFD3287-443C-E843-B2BC-56B2D9FD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61" y="18662"/>
            <a:ext cx="11250815" cy="720000"/>
          </a:xfrm>
        </p:spPr>
        <p:txBody>
          <a:bodyPr>
            <a:noAutofit/>
          </a:bodyPr>
          <a:lstStyle/>
          <a:p>
            <a:r>
              <a:rPr lang="pt-BR" sz="3800" dirty="0"/>
              <a:t>Conclusão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E9A8C0-70DD-DAE4-A8AD-F1FBE9A7DFE2}"/>
              </a:ext>
            </a:extLst>
          </p:cNvPr>
          <p:cNvSpPr txBox="1"/>
          <p:nvPr/>
        </p:nvSpPr>
        <p:spPr>
          <a:xfrm>
            <a:off x="429103" y="892816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Sistema antifraude</a:t>
            </a:r>
            <a:endParaRPr lang="pt-BR" sz="28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54747B-50F3-424A-1C1B-FE48E7D3A1BD}"/>
              </a:ext>
            </a:extLst>
          </p:cNvPr>
          <p:cNvSpPr txBox="1"/>
          <p:nvPr/>
        </p:nvSpPr>
        <p:spPr>
          <a:xfrm>
            <a:off x="903861" y="1395158"/>
            <a:ext cx="1043283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As melhorias deste sistema antifraude envolvem tanto melhorias no processo quanto nos modelos de aprendizado de máquina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AE2E0FE-E99A-BF1A-7364-3D1D25092A9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31689" y="87744"/>
            <a:ext cx="558008" cy="558008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89E1DE9F-B4CE-F97D-CDBD-02609C977915}"/>
              </a:ext>
            </a:extLst>
          </p:cNvPr>
          <p:cNvSpPr txBox="1"/>
          <p:nvPr/>
        </p:nvSpPr>
        <p:spPr>
          <a:xfrm>
            <a:off x="429103" y="2236320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Melhorias no processo</a:t>
            </a:r>
            <a:endParaRPr lang="pt-BR" sz="28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4363410-217A-C620-0E32-EEE92570D27E}"/>
              </a:ext>
            </a:extLst>
          </p:cNvPr>
          <p:cNvSpPr txBox="1"/>
          <p:nvPr/>
        </p:nvSpPr>
        <p:spPr>
          <a:xfrm>
            <a:off x="903861" y="2759540"/>
            <a:ext cx="10432833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Banco de dados de fraudes tomadas: 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</a:rPr>
              <a:t>Dados de acesso: Telefone, e-mail, IP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</a:rPr>
              <a:t>Dados de cadastro: Endereço, CPF, Conta bancária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</a:rPr>
              <a:t>Dados biométricos: Face da webcam, Foto do documento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</a:endParaRPr>
          </a:p>
          <a:p>
            <a:pPr marL="342900" indent="-34290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Criação de </a:t>
            </a:r>
            <a:r>
              <a:rPr lang="pt-BR" sz="2000" dirty="0" err="1">
                <a:solidFill>
                  <a:schemeClr val="bg1"/>
                </a:solidFill>
              </a:rPr>
              <a:t>blacklists</a:t>
            </a:r>
            <a:r>
              <a:rPr lang="pt-BR" sz="2000" dirty="0">
                <a:solidFill>
                  <a:schemeClr val="bg1"/>
                </a:solidFill>
              </a:rPr>
              <a:t> retroalimentadas por novas fraudes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</a:rPr>
              <a:t>Se algum dado coletado durante o processo de cadastro bater com uma </a:t>
            </a:r>
            <a:r>
              <a:rPr lang="pt-BR" sz="1600" dirty="0" err="1">
                <a:solidFill>
                  <a:schemeClr val="bg1"/>
                </a:solidFill>
              </a:rPr>
              <a:t>blacklist</a:t>
            </a:r>
            <a:r>
              <a:rPr lang="pt-BR" sz="1600" dirty="0">
                <a:solidFill>
                  <a:schemeClr val="bg1"/>
                </a:solidFill>
              </a:rPr>
              <a:t> vai para análise manual – alto risco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</a:rPr>
              <a:t>Monitoramento de % de análise manual: se o percentual for alto é necessário identificar qual regra está levando os casos para esta análise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sz="1600" dirty="0">
                <a:solidFill>
                  <a:schemeClr val="bg1"/>
                </a:solidFill>
              </a:rPr>
              <a:t>Recalibragem de parâmetros: Se um parâmetro está impactando a análise manual é necessário avalia-lo para retirá-lo da </a:t>
            </a:r>
            <a:r>
              <a:rPr lang="pt-BR" sz="1600" dirty="0" err="1">
                <a:solidFill>
                  <a:schemeClr val="bg1"/>
                </a:solidFill>
              </a:rPr>
              <a:t>blacklist</a:t>
            </a:r>
            <a:r>
              <a:rPr lang="pt-BR" sz="1600" dirty="0">
                <a:solidFill>
                  <a:schemeClr val="bg1"/>
                </a:solidFill>
              </a:rPr>
              <a:t> – exemplo IP Genérico com muitas solicitações.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pt-BR" sz="1600" dirty="0">
              <a:solidFill>
                <a:schemeClr val="bg1"/>
              </a:solidFill>
            </a:endParaRPr>
          </a:p>
          <a:p>
            <a:pPr marL="342900" indent="-342900"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Capacitação equipe antifraude</a:t>
            </a:r>
          </a:p>
        </p:txBody>
      </p:sp>
    </p:spTree>
    <p:extLst>
      <p:ext uri="{BB962C8B-B14F-4D97-AF65-F5344CB8AC3E}">
        <p14:creationId xmlns:p14="http://schemas.microsoft.com/office/powerpoint/2010/main" val="34652084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5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5">
            <a:extLst>
              <a:ext uri="{FF2B5EF4-FFF2-40B4-BE49-F238E27FC236}">
                <a16:creationId xmlns:a16="http://schemas.microsoft.com/office/drawing/2014/main" id="{ABFD3287-443C-E843-B2BC-56B2D9FD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61" y="18662"/>
            <a:ext cx="11250815" cy="720000"/>
          </a:xfrm>
        </p:spPr>
        <p:txBody>
          <a:bodyPr>
            <a:noAutofit/>
          </a:bodyPr>
          <a:lstStyle/>
          <a:p>
            <a:r>
              <a:rPr lang="pt-BR" sz="3800" dirty="0"/>
              <a:t>Conclusão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AE2E0FE-E99A-BF1A-7364-3D1D25092A9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31689" y="87744"/>
            <a:ext cx="558008" cy="558008"/>
          </a:xfrm>
          <a:prstGeom prst="rect">
            <a:avLst/>
          </a:prstGeom>
        </p:spPr>
      </p:pic>
      <p:sp>
        <p:nvSpPr>
          <p:cNvPr id="50" name="CaixaDeTexto 49">
            <a:extLst>
              <a:ext uri="{FF2B5EF4-FFF2-40B4-BE49-F238E27FC236}">
                <a16:creationId xmlns:a16="http://schemas.microsoft.com/office/drawing/2014/main" id="{89E1DE9F-B4CE-F97D-CDBD-02609C977915}"/>
              </a:ext>
            </a:extLst>
          </p:cNvPr>
          <p:cNvSpPr txBox="1"/>
          <p:nvPr/>
        </p:nvSpPr>
        <p:spPr>
          <a:xfrm>
            <a:off x="429103" y="874049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Melhorias no modelo</a:t>
            </a:r>
            <a:endParaRPr lang="pt-BR" sz="28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51" name="CaixaDeTexto 50">
            <a:extLst>
              <a:ext uri="{FF2B5EF4-FFF2-40B4-BE49-F238E27FC236}">
                <a16:creationId xmlns:a16="http://schemas.microsoft.com/office/drawing/2014/main" id="{64363410-217A-C620-0E32-EEE92570D27E}"/>
              </a:ext>
            </a:extLst>
          </p:cNvPr>
          <p:cNvSpPr txBox="1"/>
          <p:nvPr/>
        </p:nvSpPr>
        <p:spPr>
          <a:xfrm>
            <a:off x="903861" y="1397269"/>
            <a:ext cx="10432833" cy="4207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Aumento dos dados de treino: Quanto mais dados para treino maior será a precisão dos modelos e sua confiabilidade</a:t>
            </a:r>
          </a:p>
          <a:p>
            <a:pPr marL="342900" indent="-342900" algn="just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Uso de bases pagas ou APIs com esta finalidade: cria um fator extra de autenticação, as é necessário avaliar os custos e benefícios na redução das fraudes</a:t>
            </a:r>
          </a:p>
          <a:p>
            <a:pPr marL="342900" indent="-342900" algn="just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Novas abordagens: uso de abordagens alternativas para o treino dos modelos de vivacidade e detecção facial</a:t>
            </a:r>
          </a:p>
          <a:p>
            <a:pPr marL="342900" indent="-342900" algn="just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Aprimoramento do modelo de detecção facial para comparação facial com as fraudes tomadas</a:t>
            </a:r>
          </a:p>
          <a:p>
            <a:pPr marL="342900" indent="-342900" algn="just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Retroalimentação: uso dos novos dados para melhoria dos modelos existentes</a:t>
            </a:r>
          </a:p>
          <a:p>
            <a:pPr marL="342900" indent="-342900" algn="just">
              <a:lnSpc>
                <a:spcPct val="1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bg1"/>
                </a:solidFill>
              </a:rPr>
              <a:t>Desenvolvimento de modelo de auto fraude: contestação de um produto contratado pelo próprio cliente para evitar pagamento e custos</a:t>
            </a:r>
          </a:p>
        </p:txBody>
      </p:sp>
    </p:spTree>
    <p:extLst>
      <p:ext uri="{BB962C8B-B14F-4D97-AF65-F5344CB8AC3E}">
        <p14:creationId xmlns:p14="http://schemas.microsoft.com/office/powerpoint/2010/main" val="23903284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5">
            <a:extLst>
              <a:ext uri="{FF2B5EF4-FFF2-40B4-BE49-F238E27FC236}">
                <a16:creationId xmlns:a16="http://schemas.microsoft.com/office/drawing/2014/main" id="{ABFD3287-443C-E843-B2BC-56B2D9FD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61" y="18662"/>
            <a:ext cx="11250815" cy="720000"/>
          </a:xfrm>
        </p:spPr>
        <p:txBody>
          <a:bodyPr>
            <a:noAutofit/>
          </a:bodyPr>
          <a:lstStyle/>
          <a:p>
            <a:r>
              <a:rPr lang="pt-BR" sz="3800" dirty="0"/>
              <a:t>Conclusão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E9A8C0-70DD-DAE4-A8AD-F1FBE9A7DFE2}"/>
              </a:ext>
            </a:extLst>
          </p:cNvPr>
          <p:cNvSpPr txBox="1"/>
          <p:nvPr/>
        </p:nvSpPr>
        <p:spPr>
          <a:xfrm>
            <a:off x="429103" y="892816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Novo fluxo completo – sistema antifraude</a:t>
            </a:r>
            <a:endParaRPr lang="pt-BR" sz="28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AE2E0FE-E99A-BF1A-7364-3D1D25092A9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31689" y="87744"/>
            <a:ext cx="558008" cy="558008"/>
          </a:xfrm>
          <a:prstGeom prst="rect">
            <a:avLst/>
          </a:prstGeom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1F84432C-1BA9-FA37-FEAD-547E2802DC1A}"/>
              </a:ext>
            </a:extLst>
          </p:cNvPr>
          <p:cNvSpPr/>
          <p:nvPr/>
        </p:nvSpPr>
        <p:spPr>
          <a:xfrm>
            <a:off x="264367" y="1416036"/>
            <a:ext cx="11663266" cy="509956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A7124969-7F9E-93F6-F77A-E5B0B8536D38}"/>
              </a:ext>
            </a:extLst>
          </p:cNvPr>
          <p:cNvSpPr/>
          <p:nvPr/>
        </p:nvSpPr>
        <p:spPr>
          <a:xfrm>
            <a:off x="521626" y="3630635"/>
            <a:ext cx="1301668" cy="7716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Solicitação de cadastro</a:t>
            </a:r>
            <a:endParaRPr lang="pt-BR" sz="1600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cxnSp>
        <p:nvCxnSpPr>
          <p:cNvPr id="8" name="Conector: Curvo 7">
            <a:extLst>
              <a:ext uri="{FF2B5EF4-FFF2-40B4-BE49-F238E27FC236}">
                <a16:creationId xmlns:a16="http://schemas.microsoft.com/office/drawing/2014/main" id="{1DCC09B0-BFAF-4674-DCA3-1F42A4963E58}"/>
              </a:ext>
            </a:extLst>
          </p:cNvPr>
          <p:cNvCxnSpPr>
            <a:cxnSpLocks/>
            <a:stCxn id="4" idx="3"/>
            <a:endCxn id="10" idx="1"/>
          </p:cNvCxnSpPr>
          <p:nvPr/>
        </p:nvCxnSpPr>
        <p:spPr>
          <a:xfrm flipV="1">
            <a:off x="1823294" y="2572652"/>
            <a:ext cx="642296" cy="1443786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" name="Agrupar 8">
            <a:extLst>
              <a:ext uri="{FF2B5EF4-FFF2-40B4-BE49-F238E27FC236}">
                <a16:creationId xmlns:a16="http://schemas.microsoft.com/office/drawing/2014/main" id="{E86891C1-D6D3-C566-19EC-82C6F88994C4}"/>
              </a:ext>
            </a:extLst>
          </p:cNvPr>
          <p:cNvGrpSpPr/>
          <p:nvPr/>
        </p:nvGrpSpPr>
        <p:grpSpPr>
          <a:xfrm>
            <a:off x="2052712" y="2212364"/>
            <a:ext cx="1663682" cy="1554994"/>
            <a:chOff x="2573212" y="2504075"/>
            <a:chExt cx="1663682" cy="1554994"/>
          </a:xfrm>
        </p:grpSpPr>
        <p:pic>
          <p:nvPicPr>
            <p:cNvPr id="10" name="Imagem 9">
              <a:extLst>
                <a:ext uri="{FF2B5EF4-FFF2-40B4-BE49-F238E27FC236}">
                  <a16:creationId xmlns:a16="http://schemas.microsoft.com/office/drawing/2014/main" id="{0D3A6A92-B18C-3BBD-A731-F8499FDE5D6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986090" y="2504075"/>
              <a:ext cx="720574" cy="720576"/>
            </a:xfrm>
            <a:prstGeom prst="rect">
              <a:avLst/>
            </a:prstGeom>
          </p:spPr>
        </p:pic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5F4DD994-8B9B-F777-17E0-A132964E5D9E}"/>
                </a:ext>
              </a:extLst>
            </p:cNvPr>
            <p:cNvSpPr txBox="1"/>
            <p:nvPr/>
          </p:nvSpPr>
          <p:spPr>
            <a:xfrm>
              <a:off x="2573212" y="3166517"/>
              <a:ext cx="1663682" cy="89255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rgbClr val="002060"/>
                  </a:solidFill>
                  <a:latin typeface="Abadi" panose="020B0604020104020204" pitchFamily="34" charset="0"/>
                </a:rPr>
                <a:t>Etapa 01</a:t>
              </a:r>
            </a:p>
            <a:p>
              <a:pPr algn="ctr"/>
              <a:r>
                <a:rPr lang="pt-BR" sz="1200" dirty="0">
                  <a:solidFill>
                    <a:srgbClr val="002060"/>
                  </a:solidFill>
                  <a:latin typeface="Abadi" panose="020B0604020104020204" pitchFamily="34" charset="0"/>
                </a:rPr>
                <a:t>Dados de acesso: e-mail e telefone (validação 2 etapas)</a:t>
              </a:r>
            </a:p>
          </p:txBody>
        </p:sp>
      </p:grpSp>
      <p:cxnSp>
        <p:nvCxnSpPr>
          <p:cNvPr id="12" name="Conector: Curvo 11">
            <a:extLst>
              <a:ext uri="{FF2B5EF4-FFF2-40B4-BE49-F238E27FC236}">
                <a16:creationId xmlns:a16="http://schemas.microsoft.com/office/drawing/2014/main" id="{841E1BE0-8DE6-C7E0-9899-9E90FB3003E9}"/>
              </a:ext>
            </a:extLst>
          </p:cNvPr>
          <p:cNvCxnSpPr>
            <a:cxnSpLocks/>
            <a:stCxn id="11" idx="2"/>
            <a:endCxn id="57" idx="0"/>
          </p:cNvCxnSpPr>
          <p:nvPr/>
        </p:nvCxnSpPr>
        <p:spPr>
          <a:xfrm rot="16200000" flipH="1">
            <a:off x="2592108" y="4059802"/>
            <a:ext cx="591378" cy="648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447E86F2-27CB-3514-5089-07518D2B7D4A}"/>
              </a:ext>
            </a:extLst>
          </p:cNvPr>
          <p:cNvGrpSpPr/>
          <p:nvPr/>
        </p:nvGrpSpPr>
        <p:grpSpPr>
          <a:xfrm>
            <a:off x="3748331" y="4323552"/>
            <a:ext cx="1507040" cy="1368134"/>
            <a:chOff x="5653284" y="3568286"/>
            <a:chExt cx="1507040" cy="1368134"/>
          </a:xfrm>
        </p:grpSpPr>
        <p:pic>
          <p:nvPicPr>
            <p:cNvPr id="14" name="Picture 2" descr="Passive Liveness Detection and Analysis | SAFR">
              <a:extLst>
                <a:ext uri="{FF2B5EF4-FFF2-40B4-BE49-F238E27FC236}">
                  <a16:creationId xmlns:a16="http://schemas.microsoft.com/office/drawing/2014/main" id="{B0538752-54B1-EFB3-F985-B457B07FE8C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1" t="8010" r="27200"/>
            <a:stretch/>
          </p:blipFill>
          <p:spPr bwMode="auto">
            <a:xfrm>
              <a:off x="5994173" y="3568286"/>
              <a:ext cx="814514" cy="80236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CBBA363A-1299-50C1-AC07-FF3088D0AE19}"/>
                </a:ext>
              </a:extLst>
            </p:cNvPr>
            <p:cNvSpPr txBox="1"/>
            <p:nvPr/>
          </p:nvSpPr>
          <p:spPr>
            <a:xfrm>
              <a:off x="5653284" y="4228534"/>
              <a:ext cx="1507040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rgbClr val="002060"/>
                  </a:solidFill>
                  <a:latin typeface="Abadi" panose="020B0604020104020204" pitchFamily="34" charset="0"/>
                </a:rPr>
                <a:t>Etapa 03</a:t>
              </a:r>
            </a:p>
            <a:p>
              <a:pPr algn="ctr"/>
              <a:r>
                <a:rPr lang="pt-BR" sz="1200" dirty="0">
                  <a:solidFill>
                    <a:srgbClr val="002060"/>
                  </a:solidFill>
                  <a:latin typeface="Abadi" panose="020B0604020104020204" pitchFamily="34" charset="0"/>
                </a:rPr>
                <a:t>Prova de vida -</a:t>
              </a:r>
              <a:r>
                <a:rPr lang="pt-BR" sz="1200" dirty="0" err="1">
                  <a:solidFill>
                    <a:srgbClr val="002060"/>
                  </a:solidFill>
                  <a:latin typeface="Abadi" panose="020B0604020104020204" pitchFamily="34" charset="0"/>
                </a:rPr>
                <a:t>Liveness</a:t>
              </a:r>
              <a:r>
                <a:rPr lang="pt-BR" sz="1200" dirty="0">
                  <a:solidFill>
                    <a:srgbClr val="002060"/>
                  </a:solidFill>
                  <a:latin typeface="Abadi" panose="020B0604020104020204" pitchFamily="34" charset="0"/>
                </a:rPr>
                <a:t> </a:t>
              </a:r>
              <a:r>
                <a:rPr lang="pt-BR" sz="1200" dirty="0" err="1">
                  <a:solidFill>
                    <a:srgbClr val="002060"/>
                  </a:solidFill>
                  <a:latin typeface="Abadi" panose="020B0604020104020204" pitchFamily="34" charset="0"/>
                </a:rPr>
                <a:t>detection</a:t>
              </a:r>
              <a:endParaRPr lang="pt-BR" sz="1200" dirty="0">
                <a:solidFill>
                  <a:srgbClr val="002060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CB2AB81E-5DCD-031A-C58B-2617FCC9904D}"/>
              </a:ext>
            </a:extLst>
          </p:cNvPr>
          <p:cNvGrpSpPr/>
          <p:nvPr/>
        </p:nvGrpSpPr>
        <p:grpSpPr>
          <a:xfrm>
            <a:off x="3443111" y="1940565"/>
            <a:ext cx="2111488" cy="1679191"/>
            <a:chOff x="6191955" y="2032935"/>
            <a:chExt cx="2111488" cy="1679191"/>
          </a:xfrm>
        </p:grpSpPr>
        <p:grpSp>
          <p:nvGrpSpPr>
            <p:cNvPr id="17" name="Agrupar 16">
              <a:extLst>
                <a:ext uri="{FF2B5EF4-FFF2-40B4-BE49-F238E27FC236}">
                  <a16:creationId xmlns:a16="http://schemas.microsoft.com/office/drawing/2014/main" id="{A7E19D02-B7B9-9BA6-13FA-54E0D94E2705}"/>
                </a:ext>
              </a:extLst>
            </p:cNvPr>
            <p:cNvGrpSpPr/>
            <p:nvPr/>
          </p:nvGrpSpPr>
          <p:grpSpPr>
            <a:xfrm>
              <a:off x="6865866" y="2032935"/>
              <a:ext cx="1063629" cy="983272"/>
              <a:chOff x="6865866" y="2032935"/>
              <a:chExt cx="1063629" cy="983272"/>
            </a:xfrm>
          </p:grpSpPr>
          <p:pic>
            <p:nvPicPr>
              <p:cNvPr id="19" name="Picture 4" descr="Reconhecimento facial - ícones de tecnologia grátis">
                <a:extLst>
                  <a:ext uri="{FF2B5EF4-FFF2-40B4-BE49-F238E27FC236}">
                    <a16:creationId xmlns:a16="http://schemas.microsoft.com/office/drawing/2014/main" id="{084010A4-49E1-EE7D-5A3E-507B0BADC9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65866" y="2286072"/>
                <a:ext cx="730135" cy="73013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" name="Picture 6" descr="Carteira de motorista - ícones de do utilizador grátis">
                <a:extLst>
                  <a:ext uri="{FF2B5EF4-FFF2-40B4-BE49-F238E27FC236}">
                    <a16:creationId xmlns:a16="http://schemas.microsoft.com/office/drawing/2014/main" id="{92007664-655A-8F22-ACE2-3FB68F34095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469604" y="2032935"/>
                <a:ext cx="459891" cy="459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12C8CD13-99AB-3F51-F930-E31880671BD9}"/>
                </a:ext>
              </a:extLst>
            </p:cNvPr>
            <p:cNvSpPr txBox="1"/>
            <p:nvPr/>
          </p:nvSpPr>
          <p:spPr>
            <a:xfrm>
              <a:off x="6191955" y="3004240"/>
              <a:ext cx="2111488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rgbClr val="002060"/>
                  </a:solidFill>
                  <a:latin typeface="Abadi" panose="020B0604020104020204" pitchFamily="34" charset="0"/>
                </a:rPr>
                <a:t>Etapa 04</a:t>
              </a:r>
            </a:p>
            <a:p>
              <a:pPr algn="ctr"/>
              <a:r>
                <a:rPr lang="pt-BR" sz="1200" dirty="0">
                  <a:solidFill>
                    <a:srgbClr val="002060"/>
                  </a:solidFill>
                  <a:latin typeface="Abadi" panose="020B0604020104020204" pitchFamily="34" charset="0"/>
                </a:rPr>
                <a:t>Reconhecimento facial – Facial </a:t>
              </a:r>
              <a:r>
                <a:rPr lang="pt-BR" sz="1200" dirty="0" err="1">
                  <a:solidFill>
                    <a:srgbClr val="002060"/>
                  </a:solidFill>
                  <a:latin typeface="Abadi" panose="020B0604020104020204" pitchFamily="34" charset="0"/>
                </a:rPr>
                <a:t>recognition</a:t>
              </a:r>
              <a:r>
                <a:rPr lang="pt-BR" sz="1200" dirty="0">
                  <a:solidFill>
                    <a:srgbClr val="002060"/>
                  </a:solidFill>
                  <a:latin typeface="Abadi" panose="020B0604020104020204" pitchFamily="34" charset="0"/>
                </a:rPr>
                <a:t> system</a:t>
              </a:r>
            </a:p>
          </p:txBody>
        </p:sp>
      </p:grp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B7CCFBA9-0748-F03B-E9C3-FE795FF0EAEB}"/>
              </a:ext>
            </a:extLst>
          </p:cNvPr>
          <p:cNvCxnSpPr>
            <a:cxnSpLocks/>
            <a:stCxn id="14" idx="0"/>
            <a:endCxn id="18" idx="2"/>
          </p:cNvCxnSpPr>
          <p:nvPr/>
        </p:nvCxnSpPr>
        <p:spPr>
          <a:xfrm rot="5400000" flipH="1" flipV="1">
            <a:off x="4145768" y="3970465"/>
            <a:ext cx="703796" cy="237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CC1AD7EC-2113-CCBE-625E-270CAB8A4F19}"/>
              </a:ext>
            </a:extLst>
          </p:cNvPr>
          <p:cNvGrpSpPr/>
          <p:nvPr/>
        </p:nvGrpSpPr>
        <p:grpSpPr>
          <a:xfrm>
            <a:off x="7580070" y="5317005"/>
            <a:ext cx="963294" cy="963294"/>
            <a:chOff x="4617935" y="2575783"/>
            <a:chExt cx="1381015" cy="1381015"/>
          </a:xfrm>
        </p:grpSpPr>
        <p:sp>
          <p:nvSpPr>
            <p:cNvPr id="23" name="Losango 22">
              <a:extLst>
                <a:ext uri="{FF2B5EF4-FFF2-40B4-BE49-F238E27FC236}">
                  <a16:creationId xmlns:a16="http://schemas.microsoft.com/office/drawing/2014/main" id="{A9D9BC53-ABDE-3CCC-94A4-FCE4612813F0}"/>
                </a:ext>
              </a:extLst>
            </p:cNvPr>
            <p:cNvSpPr/>
            <p:nvPr/>
          </p:nvSpPr>
          <p:spPr>
            <a:xfrm>
              <a:off x="4617935" y="2575783"/>
              <a:ext cx="1381015" cy="1381015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Abadi" panose="020B0604020104020204" pitchFamily="34" charset="0"/>
              </a:endParaRPr>
            </a:p>
          </p:txBody>
        </p:sp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50874234-6F3C-B5BB-3163-CE156658F9CF}"/>
                </a:ext>
              </a:extLst>
            </p:cNvPr>
            <p:cNvSpPr txBox="1"/>
            <p:nvPr/>
          </p:nvSpPr>
          <p:spPr>
            <a:xfrm>
              <a:off x="4645502" y="2802987"/>
              <a:ext cx="1308618" cy="926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latin typeface="Abadi" panose="020B0604020104020204" pitchFamily="34" charset="0"/>
                </a:rPr>
                <a:t>Imagem fraude tomada</a:t>
              </a:r>
            </a:p>
          </p:txBody>
        </p:sp>
      </p:grpSp>
      <p:cxnSp>
        <p:nvCxnSpPr>
          <p:cNvPr id="25" name="Conector: Curvo 24">
            <a:extLst>
              <a:ext uri="{FF2B5EF4-FFF2-40B4-BE49-F238E27FC236}">
                <a16:creationId xmlns:a16="http://schemas.microsoft.com/office/drawing/2014/main" id="{98A96458-1126-76CA-A702-8EF5D8220C8D}"/>
              </a:ext>
            </a:extLst>
          </p:cNvPr>
          <p:cNvCxnSpPr>
            <a:cxnSpLocks/>
            <a:stCxn id="57" idx="3"/>
            <a:endCxn id="14" idx="1"/>
          </p:cNvCxnSpPr>
          <p:nvPr/>
        </p:nvCxnSpPr>
        <p:spPr>
          <a:xfrm>
            <a:off x="3251329" y="4719024"/>
            <a:ext cx="837891" cy="571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ector: Curvo 25">
            <a:extLst>
              <a:ext uri="{FF2B5EF4-FFF2-40B4-BE49-F238E27FC236}">
                <a16:creationId xmlns:a16="http://schemas.microsoft.com/office/drawing/2014/main" id="{6159AC3D-7A60-10A1-5183-CDE250A337C8}"/>
              </a:ext>
            </a:extLst>
          </p:cNvPr>
          <p:cNvCxnSpPr>
            <a:cxnSpLocks/>
            <a:stCxn id="35" idx="0"/>
            <a:endCxn id="40" idx="3"/>
          </p:cNvCxnSpPr>
          <p:nvPr/>
        </p:nvCxnSpPr>
        <p:spPr>
          <a:xfrm rot="16200000" flipV="1">
            <a:off x="10251617" y="2342228"/>
            <a:ext cx="824978" cy="1135059"/>
          </a:xfrm>
          <a:prstGeom prst="curvedConnector2">
            <a:avLst/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F02ADCC6-C8F2-B57E-D819-6B73F7141C78}"/>
              </a:ext>
            </a:extLst>
          </p:cNvPr>
          <p:cNvGrpSpPr/>
          <p:nvPr/>
        </p:nvGrpSpPr>
        <p:grpSpPr>
          <a:xfrm>
            <a:off x="10366284" y="1521130"/>
            <a:ext cx="1262882" cy="1170499"/>
            <a:chOff x="9437587" y="2264263"/>
            <a:chExt cx="1262882" cy="1170499"/>
          </a:xfrm>
        </p:grpSpPr>
        <p:pic>
          <p:nvPicPr>
            <p:cNvPr id="28" name="Picture 8" descr="Aprovado - ícones de ui grátis">
              <a:extLst>
                <a:ext uri="{FF2B5EF4-FFF2-40B4-BE49-F238E27FC236}">
                  <a16:creationId xmlns:a16="http://schemas.microsoft.com/office/drawing/2014/main" id="{68D3B98A-1EA6-F73D-5ADC-C9C39A06F01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763313" y="2264263"/>
              <a:ext cx="605276" cy="6052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CaixaDeTexto 28">
              <a:extLst>
                <a:ext uri="{FF2B5EF4-FFF2-40B4-BE49-F238E27FC236}">
                  <a16:creationId xmlns:a16="http://schemas.microsoft.com/office/drawing/2014/main" id="{7A1205A3-B8EC-BCD7-022A-C49EC61302B2}"/>
                </a:ext>
              </a:extLst>
            </p:cNvPr>
            <p:cNvSpPr txBox="1"/>
            <p:nvPr/>
          </p:nvSpPr>
          <p:spPr>
            <a:xfrm>
              <a:off x="9437587" y="2849987"/>
              <a:ext cx="12628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002060"/>
                  </a:solidFill>
                  <a:latin typeface="Abadi" panose="020B0604020104020204" pitchFamily="34" charset="0"/>
                </a:rPr>
                <a:t>Aprovação automática</a:t>
              </a:r>
              <a:endParaRPr lang="pt-BR" sz="1600" dirty="0">
                <a:latin typeface="Abadi" panose="020B0604020104020204" pitchFamily="34" charset="0"/>
              </a:endParaRPr>
            </a:p>
          </p:txBody>
        </p:sp>
      </p:grpSp>
      <p:cxnSp>
        <p:nvCxnSpPr>
          <p:cNvPr id="30" name="Conector: Curvo 29">
            <a:extLst>
              <a:ext uri="{FF2B5EF4-FFF2-40B4-BE49-F238E27FC236}">
                <a16:creationId xmlns:a16="http://schemas.microsoft.com/office/drawing/2014/main" id="{98D9149A-C55B-3569-5A84-DDD06B558454}"/>
              </a:ext>
            </a:extLst>
          </p:cNvPr>
          <p:cNvCxnSpPr>
            <a:cxnSpLocks/>
            <a:stCxn id="95" idx="0"/>
            <a:endCxn id="28" idx="1"/>
          </p:cNvCxnSpPr>
          <p:nvPr/>
        </p:nvCxnSpPr>
        <p:spPr>
          <a:xfrm rot="16200000" flipH="1">
            <a:off x="9364094" y="495853"/>
            <a:ext cx="31392" cy="2624439"/>
          </a:xfrm>
          <a:prstGeom prst="curvedConnector4">
            <a:avLst>
              <a:gd name="adj1" fmla="val -728211"/>
              <a:gd name="adj2" fmla="val 59176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19E5437B-EE5D-4C0E-3A9A-24C0C19CB112}"/>
              </a:ext>
            </a:extLst>
          </p:cNvPr>
          <p:cNvGrpSpPr/>
          <p:nvPr/>
        </p:nvGrpSpPr>
        <p:grpSpPr>
          <a:xfrm>
            <a:off x="9094567" y="3516093"/>
            <a:ext cx="1522946" cy="946875"/>
            <a:chOff x="8890538" y="4611489"/>
            <a:chExt cx="1522946" cy="946875"/>
          </a:xfrm>
        </p:grpSpPr>
        <p:pic>
          <p:nvPicPr>
            <p:cNvPr id="32" name="Picture 10" descr="Download HD Image Contract Clipart Review - Manual Analysis Icon  Transparent PNG Image - NicePNG.com">
              <a:extLst>
                <a:ext uri="{FF2B5EF4-FFF2-40B4-BE49-F238E27FC236}">
                  <a16:creationId xmlns:a16="http://schemas.microsoft.com/office/drawing/2014/main" id="{C2B6494B-7D60-CFD3-4C48-336AB602544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1408" y="4611489"/>
              <a:ext cx="1021422" cy="70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CaixaDeTexto 32">
              <a:extLst>
                <a:ext uri="{FF2B5EF4-FFF2-40B4-BE49-F238E27FC236}">
                  <a16:creationId xmlns:a16="http://schemas.microsoft.com/office/drawing/2014/main" id="{5C6ED9E9-EABC-AC2C-7070-F33D2CC8D23B}"/>
                </a:ext>
              </a:extLst>
            </p:cNvPr>
            <p:cNvSpPr txBox="1"/>
            <p:nvPr/>
          </p:nvSpPr>
          <p:spPr>
            <a:xfrm>
              <a:off x="8890538" y="5219810"/>
              <a:ext cx="152294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002060"/>
                  </a:solidFill>
                  <a:latin typeface="Abadi" panose="020B0604020104020204" pitchFamily="34" charset="0"/>
                </a:rPr>
                <a:t>Análise manual</a:t>
              </a:r>
              <a:endParaRPr lang="pt-BR" sz="1600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A8C00B1A-87A9-2560-E6C2-EC13E71EE4CB}"/>
              </a:ext>
            </a:extLst>
          </p:cNvPr>
          <p:cNvGrpSpPr/>
          <p:nvPr/>
        </p:nvGrpSpPr>
        <p:grpSpPr>
          <a:xfrm>
            <a:off x="10577325" y="3322247"/>
            <a:ext cx="1308618" cy="1177622"/>
            <a:chOff x="4654133" y="2677480"/>
            <a:chExt cx="1308618" cy="1177622"/>
          </a:xfrm>
        </p:grpSpPr>
        <p:sp>
          <p:nvSpPr>
            <p:cNvPr id="35" name="Losango 34">
              <a:extLst>
                <a:ext uri="{FF2B5EF4-FFF2-40B4-BE49-F238E27FC236}">
                  <a16:creationId xmlns:a16="http://schemas.microsoft.com/office/drawing/2014/main" id="{B25E06AE-961D-EFA9-F940-811872E71AA5}"/>
                </a:ext>
              </a:extLst>
            </p:cNvPr>
            <p:cNvSpPr/>
            <p:nvPr/>
          </p:nvSpPr>
          <p:spPr>
            <a:xfrm>
              <a:off x="4719632" y="2677480"/>
              <a:ext cx="1177622" cy="1177622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Abadi" panose="020B0604020104020204" pitchFamily="34" charset="0"/>
              </a:endParaRPr>
            </a:p>
          </p:txBody>
        </p:sp>
        <p:sp>
          <p:nvSpPr>
            <p:cNvPr id="36" name="CaixaDeTexto 35">
              <a:extLst>
                <a:ext uri="{FF2B5EF4-FFF2-40B4-BE49-F238E27FC236}">
                  <a16:creationId xmlns:a16="http://schemas.microsoft.com/office/drawing/2014/main" id="{D9BAACF0-4823-1F47-BB4D-5E0F6BC2DBAB}"/>
                </a:ext>
              </a:extLst>
            </p:cNvPr>
            <p:cNvSpPr txBox="1"/>
            <p:nvPr/>
          </p:nvSpPr>
          <p:spPr>
            <a:xfrm>
              <a:off x="4654133" y="2973902"/>
              <a:ext cx="130861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latin typeface="Abadi" panose="020B0604020104020204" pitchFamily="34" charset="0"/>
                </a:rPr>
                <a:t>Aprovado manual?</a:t>
              </a:r>
            </a:p>
          </p:txBody>
        </p:sp>
      </p:grpSp>
      <p:cxnSp>
        <p:nvCxnSpPr>
          <p:cNvPr id="37" name="Conector: Curvo 36">
            <a:extLst>
              <a:ext uri="{FF2B5EF4-FFF2-40B4-BE49-F238E27FC236}">
                <a16:creationId xmlns:a16="http://schemas.microsoft.com/office/drawing/2014/main" id="{FACD90C4-CD64-7E43-4DCB-83D631913E18}"/>
              </a:ext>
            </a:extLst>
          </p:cNvPr>
          <p:cNvCxnSpPr>
            <a:cxnSpLocks/>
            <a:stCxn id="23" idx="3"/>
            <a:endCxn id="32" idx="1"/>
          </p:cNvCxnSpPr>
          <p:nvPr/>
        </p:nvCxnSpPr>
        <p:spPr>
          <a:xfrm flipV="1">
            <a:off x="8543364" y="3869119"/>
            <a:ext cx="802073" cy="1929533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E6A7813-06C0-8460-9B7B-AD6A27027A9D}"/>
              </a:ext>
            </a:extLst>
          </p:cNvPr>
          <p:cNvGrpSpPr/>
          <p:nvPr/>
        </p:nvGrpSpPr>
        <p:grpSpPr>
          <a:xfrm>
            <a:off x="9191682" y="2242872"/>
            <a:ext cx="1263117" cy="1091716"/>
            <a:chOff x="10470206" y="2099286"/>
            <a:chExt cx="1263117" cy="1091716"/>
          </a:xfrm>
        </p:grpSpPr>
        <p:sp>
          <p:nvSpPr>
            <p:cNvPr id="39" name="CaixaDeTexto 38">
              <a:extLst>
                <a:ext uri="{FF2B5EF4-FFF2-40B4-BE49-F238E27FC236}">
                  <a16:creationId xmlns:a16="http://schemas.microsoft.com/office/drawing/2014/main" id="{A9F1E1A3-F413-76B9-42D7-A960AE6AE7C2}"/>
                </a:ext>
              </a:extLst>
            </p:cNvPr>
            <p:cNvSpPr txBox="1"/>
            <p:nvPr/>
          </p:nvSpPr>
          <p:spPr>
            <a:xfrm>
              <a:off x="10470206" y="2606227"/>
              <a:ext cx="12631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002060"/>
                  </a:solidFill>
                  <a:latin typeface="Abadi" panose="020B0604020104020204" pitchFamily="34" charset="0"/>
                </a:rPr>
                <a:t>Aprovação manual</a:t>
              </a:r>
              <a:endParaRPr lang="pt-BR" sz="1600" dirty="0">
                <a:latin typeface="Abadi" panose="020B0604020104020204" pitchFamily="34" charset="0"/>
              </a:endParaRPr>
            </a:p>
          </p:txBody>
        </p:sp>
        <p:pic>
          <p:nvPicPr>
            <p:cNvPr id="40" name="Picture 12" descr="Aprovação - ícones de arquivos e pastas grátis">
              <a:extLst>
                <a:ext uri="{FF2B5EF4-FFF2-40B4-BE49-F238E27FC236}">
                  <a16:creationId xmlns:a16="http://schemas.microsoft.com/office/drawing/2014/main" id="{4983218E-37D8-E1E7-8F0E-7F692C33DF1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6307" y="2099286"/>
              <a:ext cx="508793" cy="50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41" name="Conector: Curvo 40">
            <a:extLst>
              <a:ext uri="{FF2B5EF4-FFF2-40B4-BE49-F238E27FC236}">
                <a16:creationId xmlns:a16="http://schemas.microsoft.com/office/drawing/2014/main" id="{C754DE8E-C7B9-9CD5-1632-B9922E53882C}"/>
              </a:ext>
            </a:extLst>
          </p:cNvPr>
          <p:cNvCxnSpPr>
            <a:cxnSpLocks/>
            <a:stCxn id="23" idx="0"/>
            <a:endCxn id="89" idx="2"/>
          </p:cNvCxnSpPr>
          <p:nvPr/>
        </p:nvCxnSpPr>
        <p:spPr>
          <a:xfrm rot="16200000" flipV="1">
            <a:off x="7955072" y="5210360"/>
            <a:ext cx="212890" cy="40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112924FF-CBDF-03A1-2EEA-71F3322AB952}"/>
              </a:ext>
            </a:extLst>
          </p:cNvPr>
          <p:cNvSpPr txBox="1"/>
          <p:nvPr/>
        </p:nvSpPr>
        <p:spPr>
          <a:xfrm>
            <a:off x="8065066" y="4970266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N</a:t>
            </a: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F9CE961D-FCF1-8D4E-F1F3-D541784F802E}"/>
              </a:ext>
            </a:extLst>
          </p:cNvPr>
          <p:cNvSpPr txBox="1"/>
          <p:nvPr/>
        </p:nvSpPr>
        <p:spPr>
          <a:xfrm>
            <a:off x="11221168" y="3068284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45" name="CaixaDeTexto 44">
            <a:extLst>
              <a:ext uri="{FF2B5EF4-FFF2-40B4-BE49-F238E27FC236}">
                <a16:creationId xmlns:a16="http://schemas.microsoft.com/office/drawing/2014/main" id="{BE18EBF6-B4E4-CA18-475D-1C5E595C3B5E}"/>
              </a:ext>
            </a:extLst>
          </p:cNvPr>
          <p:cNvSpPr txBox="1"/>
          <p:nvPr/>
        </p:nvSpPr>
        <p:spPr>
          <a:xfrm>
            <a:off x="11205201" y="4498435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N</a:t>
            </a:r>
          </a:p>
        </p:txBody>
      </p:sp>
      <p:cxnSp>
        <p:nvCxnSpPr>
          <p:cNvPr id="46" name="Conector: Curvo 45">
            <a:extLst>
              <a:ext uri="{FF2B5EF4-FFF2-40B4-BE49-F238E27FC236}">
                <a16:creationId xmlns:a16="http://schemas.microsoft.com/office/drawing/2014/main" id="{7E46C6C6-30D3-F1EA-D26B-8C5E6F3CE5D8}"/>
              </a:ext>
            </a:extLst>
          </p:cNvPr>
          <p:cNvCxnSpPr>
            <a:cxnSpLocks/>
            <a:stCxn id="35" idx="2"/>
            <a:endCxn id="48" idx="0"/>
          </p:cNvCxnSpPr>
          <p:nvPr/>
        </p:nvCxnSpPr>
        <p:spPr>
          <a:xfrm rot="5400000">
            <a:off x="10903794" y="4761692"/>
            <a:ext cx="589664" cy="6601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2CA7F63D-3E2E-A86A-F640-ED686CBAA765}"/>
              </a:ext>
            </a:extLst>
          </p:cNvPr>
          <p:cNvGrpSpPr/>
          <p:nvPr/>
        </p:nvGrpSpPr>
        <p:grpSpPr>
          <a:xfrm>
            <a:off x="10526247" y="5089533"/>
            <a:ext cx="1263117" cy="1168038"/>
            <a:chOff x="10526247" y="5089533"/>
            <a:chExt cx="1263117" cy="1168038"/>
          </a:xfrm>
        </p:grpSpPr>
        <p:pic>
          <p:nvPicPr>
            <p:cNvPr id="48" name="Picture 14" descr="Fraud detection - Free business and finance icons">
              <a:extLst>
                <a:ext uri="{FF2B5EF4-FFF2-40B4-BE49-F238E27FC236}">
                  <a16:creationId xmlns:a16="http://schemas.microsoft.com/office/drawing/2014/main" id="{EC10E772-D792-93AC-49D1-287D7E57B9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5293" y="5089533"/>
              <a:ext cx="600647" cy="600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9" name="CaixaDeTexto 48">
              <a:extLst>
                <a:ext uri="{FF2B5EF4-FFF2-40B4-BE49-F238E27FC236}">
                  <a16:creationId xmlns:a16="http://schemas.microsoft.com/office/drawing/2014/main" id="{087C759B-C03F-EEC7-1D66-D3480A38FD82}"/>
                </a:ext>
              </a:extLst>
            </p:cNvPr>
            <p:cNvSpPr txBox="1"/>
            <p:nvPr/>
          </p:nvSpPr>
          <p:spPr>
            <a:xfrm>
              <a:off x="10526247" y="5672796"/>
              <a:ext cx="12631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002060"/>
                  </a:solidFill>
                  <a:latin typeface="Abadi" panose="020B0604020104020204" pitchFamily="34" charset="0"/>
                </a:rPr>
                <a:t>Fraude detectada</a:t>
              </a:r>
              <a:endParaRPr lang="pt-BR" sz="1600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8CCC5CA0-04BC-67F2-B526-99AA0C1628DD}"/>
              </a:ext>
            </a:extLst>
          </p:cNvPr>
          <p:cNvGrpSpPr/>
          <p:nvPr/>
        </p:nvGrpSpPr>
        <p:grpSpPr>
          <a:xfrm>
            <a:off x="2117877" y="4358736"/>
            <a:ext cx="1663682" cy="1370328"/>
            <a:chOff x="2573212" y="2504075"/>
            <a:chExt cx="1663682" cy="1370328"/>
          </a:xfrm>
        </p:grpSpPr>
        <p:pic>
          <p:nvPicPr>
            <p:cNvPr id="57" name="Imagem 56">
              <a:extLst>
                <a:ext uri="{FF2B5EF4-FFF2-40B4-BE49-F238E27FC236}">
                  <a16:creationId xmlns:a16="http://schemas.microsoft.com/office/drawing/2014/main" id="{A8615BE9-ED79-1447-BCAB-5A4B6A7236F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2986090" y="2504075"/>
              <a:ext cx="720574" cy="720576"/>
            </a:xfrm>
            <a:prstGeom prst="rect">
              <a:avLst/>
            </a:prstGeom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7E6B4A27-1D62-7A25-30DF-9E7B20D958BE}"/>
                </a:ext>
              </a:extLst>
            </p:cNvPr>
            <p:cNvSpPr txBox="1"/>
            <p:nvPr/>
          </p:nvSpPr>
          <p:spPr>
            <a:xfrm>
              <a:off x="2573212" y="3166517"/>
              <a:ext cx="1663682" cy="70788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rgbClr val="002060"/>
                  </a:solidFill>
                  <a:latin typeface="Abadi" panose="020B0604020104020204" pitchFamily="34" charset="0"/>
                </a:rPr>
                <a:t>Etapa 02</a:t>
              </a:r>
            </a:p>
            <a:p>
              <a:pPr algn="ctr"/>
              <a:r>
                <a:rPr lang="pt-BR" sz="1200" dirty="0">
                  <a:solidFill>
                    <a:srgbClr val="002060"/>
                  </a:solidFill>
                  <a:latin typeface="Abadi" panose="020B0604020104020204" pitchFamily="34" charset="0"/>
                </a:rPr>
                <a:t>Preenchimento das informações</a:t>
              </a:r>
            </a:p>
          </p:txBody>
        </p:sp>
      </p:grpSp>
      <p:pic>
        <p:nvPicPr>
          <p:cNvPr id="5122" name="Picture 2" descr="Blacklist - Free people icons">
            <a:extLst>
              <a:ext uri="{FF2B5EF4-FFF2-40B4-BE49-F238E27FC236}">
                <a16:creationId xmlns:a16="http://schemas.microsoft.com/office/drawing/2014/main" id="{B0EE79EC-A428-59FE-D840-9C8B433E2E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8105" y="4348840"/>
            <a:ext cx="856193" cy="8561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8" name="CaixaDeTexto 77">
            <a:extLst>
              <a:ext uri="{FF2B5EF4-FFF2-40B4-BE49-F238E27FC236}">
                <a16:creationId xmlns:a16="http://schemas.microsoft.com/office/drawing/2014/main" id="{AC418ADD-D7DE-87A7-34B0-1F58FB29B5E1}"/>
              </a:ext>
            </a:extLst>
          </p:cNvPr>
          <p:cNvSpPr txBox="1"/>
          <p:nvPr/>
        </p:nvSpPr>
        <p:spPr>
          <a:xfrm>
            <a:off x="5677320" y="5110155"/>
            <a:ext cx="129776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Etapa 06</a:t>
            </a:r>
          </a:p>
          <a:p>
            <a:pPr algn="ctr"/>
            <a:r>
              <a:rPr lang="pt-BR" sz="1200" dirty="0" err="1">
                <a:solidFill>
                  <a:srgbClr val="002060"/>
                </a:solidFill>
                <a:latin typeface="Abadi" panose="020B0604020104020204" pitchFamily="34" charset="0"/>
              </a:rPr>
              <a:t>Blacklist</a:t>
            </a:r>
            <a:r>
              <a:rPr lang="pt-BR" sz="1200" dirty="0">
                <a:solidFill>
                  <a:srgbClr val="002060"/>
                </a:solidFill>
                <a:latin typeface="Abadi" panose="020B0604020104020204" pitchFamily="34" charset="0"/>
              </a:rPr>
              <a:t> de dados cadastrais</a:t>
            </a:r>
          </a:p>
        </p:txBody>
      </p:sp>
      <p:pic>
        <p:nvPicPr>
          <p:cNvPr id="5124" name="Picture 4" descr="Fraud - Free ui icons">
            <a:extLst>
              <a:ext uri="{FF2B5EF4-FFF2-40B4-BE49-F238E27FC236}">
                <a16:creationId xmlns:a16="http://schemas.microsoft.com/office/drawing/2014/main" id="{897ECEA9-335F-B6FE-8EC6-B6755E2E4F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7191" y="2202805"/>
            <a:ext cx="730135" cy="7301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9" name="CaixaDeTexto 78">
            <a:extLst>
              <a:ext uri="{FF2B5EF4-FFF2-40B4-BE49-F238E27FC236}">
                <a16:creationId xmlns:a16="http://schemas.microsoft.com/office/drawing/2014/main" id="{955C51E5-48CB-5F03-FF4E-D3E50ACFD524}"/>
              </a:ext>
            </a:extLst>
          </p:cNvPr>
          <p:cNvSpPr txBox="1"/>
          <p:nvPr/>
        </p:nvSpPr>
        <p:spPr>
          <a:xfrm>
            <a:off x="5264420" y="2912955"/>
            <a:ext cx="211148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Etapa 05</a:t>
            </a:r>
          </a:p>
          <a:p>
            <a:pPr algn="ctr"/>
            <a:r>
              <a:rPr lang="pt-BR" sz="1200" dirty="0">
                <a:solidFill>
                  <a:srgbClr val="002060"/>
                </a:solidFill>
                <a:latin typeface="Abadi" panose="020B0604020104020204" pitchFamily="34" charset="0"/>
              </a:rPr>
              <a:t>Aplicação do modelo de reconhecimento facial com imagens de fraudes (própria e externa)</a:t>
            </a:r>
          </a:p>
        </p:txBody>
      </p:sp>
      <p:cxnSp>
        <p:nvCxnSpPr>
          <p:cNvPr id="80" name="Conector: Curvo 79">
            <a:extLst>
              <a:ext uri="{FF2B5EF4-FFF2-40B4-BE49-F238E27FC236}">
                <a16:creationId xmlns:a16="http://schemas.microsoft.com/office/drawing/2014/main" id="{54881914-D954-AFA2-2694-54D3A647CFD8}"/>
              </a:ext>
            </a:extLst>
          </p:cNvPr>
          <p:cNvCxnSpPr>
            <a:cxnSpLocks/>
            <a:stCxn id="19" idx="3"/>
            <a:endCxn id="5124" idx="0"/>
          </p:cNvCxnSpPr>
          <p:nvPr/>
        </p:nvCxnSpPr>
        <p:spPr>
          <a:xfrm flipV="1">
            <a:off x="4847157" y="2202805"/>
            <a:ext cx="1465102" cy="355965"/>
          </a:xfrm>
          <a:prstGeom prst="curvedConnector4">
            <a:avLst>
              <a:gd name="adj1" fmla="val 37541"/>
              <a:gd name="adj2" fmla="val 166777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Conector: Curvo 82">
            <a:extLst>
              <a:ext uri="{FF2B5EF4-FFF2-40B4-BE49-F238E27FC236}">
                <a16:creationId xmlns:a16="http://schemas.microsoft.com/office/drawing/2014/main" id="{22ADAB15-7F0E-8112-47E7-CFEC6FB2D283}"/>
              </a:ext>
            </a:extLst>
          </p:cNvPr>
          <p:cNvCxnSpPr>
            <a:cxnSpLocks/>
            <a:stCxn id="79" idx="2"/>
            <a:endCxn id="5122" idx="0"/>
          </p:cNvCxnSpPr>
          <p:nvPr/>
        </p:nvCxnSpPr>
        <p:spPr>
          <a:xfrm rot="16200000" flipH="1">
            <a:off x="6143850" y="4166487"/>
            <a:ext cx="358667" cy="603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8" name="Agrupar 87">
            <a:extLst>
              <a:ext uri="{FF2B5EF4-FFF2-40B4-BE49-F238E27FC236}">
                <a16:creationId xmlns:a16="http://schemas.microsoft.com/office/drawing/2014/main" id="{13B53843-1946-CC57-2E4D-E7551A86CDB1}"/>
              </a:ext>
            </a:extLst>
          </p:cNvPr>
          <p:cNvGrpSpPr/>
          <p:nvPr/>
        </p:nvGrpSpPr>
        <p:grpSpPr>
          <a:xfrm>
            <a:off x="7579670" y="4140821"/>
            <a:ext cx="963294" cy="963294"/>
            <a:chOff x="4617935" y="2575783"/>
            <a:chExt cx="1381015" cy="1381015"/>
          </a:xfrm>
        </p:grpSpPr>
        <p:sp>
          <p:nvSpPr>
            <p:cNvPr id="89" name="Losango 88">
              <a:extLst>
                <a:ext uri="{FF2B5EF4-FFF2-40B4-BE49-F238E27FC236}">
                  <a16:creationId xmlns:a16="http://schemas.microsoft.com/office/drawing/2014/main" id="{53BF043A-BBF6-F3AD-EFEA-E325515D9B5A}"/>
                </a:ext>
              </a:extLst>
            </p:cNvPr>
            <p:cNvSpPr/>
            <p:nvPr/>
          </p:nvSpPr>
          <p:spPr>
            <a:xfrm>
              <a:off x="4617935" y="2575783"/>
              <a:ext cx="1381015" cy="1381015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Abadi" panose="020B0604020104020204" pitchFamily="34" charset="0"/>
              </a:endParaRPr>
            </a:p>
          </p:txBody>
        </p:sp>
        <p:sp>
          <p:nvSpPr>
            <p:cNvPr id="90" name="CaixaDeTexto 89">
              <a:extLst>
                <a:ext uri="{FF2B5EF4-FFF2-40B4-BE49-F238E27FC236}">
                  <a16:creationId xmlns:a16="http://schemas.microsoft.com/office/drawing/2014/main" id="{EC59E9DF-4AFA-C027-FE68-B18A2173DBEA}"/>
                </a:ext>
              </a:extLst>
            </p:cNvPr>
            <p:cNvSpPr txBox="1"/>
            <p:nvPr/>
          </p:nvSpPr>
          <p:spPr>
            <a:xfrm>
              <a:off x="4654133" y="3050786"/>
              <a:ext cx="1308618" cy="3971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 err="1">
                  <a:latin typeface="Abadi" panose="020B0604020104020204" pitchFamily="34" charset="0"/>
                </a:rPr>
                <a:t>Blacklist</a:t>
              </a:r>
              <a:endParaRPr lang="pt-BR" sz="1200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91" name="Agrupar 90">
            <a:extLst>
              <a:ext uri="{FF2B5EF4-FFF2-40B4-BE49-F238E27FC236}">
                <a16:creationId xmlns:a16="http://schemas.microsoft.com/office/drawing/2014/main" id="{88B7AF2B-FCA0-7446-72B0-5A85CAD8D89F}"/>
              </a:ext>
            </a:extLst>
          </p:cNvPr>
          <p:cNvGrpSpPr/>
          <p:nvPr/>
        </p:nvGrpSpPr>
        <p:grpSpPr>
          <a:xfrm>
            <a:off x="7582116" y="2967252"/>
            <a:ext cx="963294" cy="963294"/>
            <a:chOff x="4617935" y="2575783"/>
            <a:chExt cx="1381015" cy="1381015"/>
          </a:xfrm>
        </p:grpSpPr>
        <p:sp>
          <p:nvSpPr>
            <p:cNvPr id="92" name="Losango 91">
              <a:extLst>
                <a:ext uri="{FF2B5EF4-FFF2-40B4-BE49-F238E27FC236}">
                  <a16:creationId xmlns:a16="http://schemas.microsoft.com/office/drawing/2014/main" id="{704A9D6B-B8DA-DBCF-F2BC-EBE7BE078526}"/>
                </a:ext>
              </a:extLst>
            </p:cNvPr>
            <p:cNvSpPr/>
            <p:nvPr/>
          </p:nvSpPr>
          <p:spPr>
            <a:xfrm>
              <a:off x="4617935" y="2575783"/>
              <a:ext cx="1381015" cy="1381015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Abadi" panose="020B0604020104020204" pitchFamily="34" charset="0"/>
              </a:endParaRPr>
            </a:p>
          </p:txBody>
        </p:sp>
        <p:sp>
          <p:nvSpPr>
            <p:cNvPr id="93" name="CaixaDeTexto 92">
              <a:extLst>
                <a:ext uri="{FF2B5EF4-FFF2-40B4-BE49-F238E27FC236}">
                  <a16:creationId xmlns:a16="http://schemas.microsoft.com/office/drawing/2014/main" id="{7DF71595-52ED-1E7B-372F-0B2A38DC045E}"/>
                </a:ext>
              </a:extLst>
            </p:cNvPr>
            <p:cNvSpPr txBox="1"/>
            <p:nvPr/>
          </p:nvSpPr>
          <p:spPr>
            <a:xfrm>
              <a:off x="4651719" y="2928598"/>
              <a:ext cx="1308618" cy="66186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latin typeface="Abadi" panose="020B0604020104020204" pitchFamily="34" charset="0"/>
                </a:rPr>
                <a:t>Aprovação vivacidade</a:t>
              </a:r>
            </a:p>
          </p:txBody>
        </p:sp>
      </p:grpSp>
      <p:grpSp>
        <p:nvGrpSpPr>
          <p:cNvPr id="94" name="Agrupar 93">
            <a:extLst>
              <a:ext uri="{FF2B5EF4-FFF2-40B4-BE49-F238E27FC236}">
                <a16:creationId xmlns:a16="http://schemas.microsoft.com/office/drawing/2014/main" id="{F494A93A-7D9F-DCC5-0884-633CFE43C956}"/>
              </a:ext>
            </a:extLst>
          </p:cNvPr>
          <p:cNvGrpSpPr/>
          <p:nvPr/>
        </p:nvGrpSpPr>
        <p:grpSpPr>
          <a:xfrm>
            <a:off x="7585924" y="1792376"/>
            <a:ext cx="963294" cy="963294"/>
            <a:chOff x="4617935" y="2575783"/>
            <a:chExt cx="1381015" cy="1381015"/>
          </a:xfrm>
        </p:grpSpPr>
        <p:sp>
          <p:nvSpPr>
            <p:cNvPr id="95" name="Losango 94">
              <a:extLst>
                <a:ext uri="{FF2B5EF4-FFF2-40B4-BE49-F238E27FC236}">
                  <a16:creationId xmlns:a16="http://schemas.microsoft.com/office/drawing/2014/main" id="{F9A847A1-17F2-7338-69F0-5F1884BB71C9}"/>
                </a:ext>
              </a:extLst>
            </p:cNvPr>
            <p:cNvSpPr/>
            <p:nvPr/>
          </p:nvSpPr>
          <p:spPr>
            <a:xfrm>
              <a:off x="4617935" y="2575783"/>
              <a:ext cx="1381015" cy="1381015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Abadi" panose="020B0604020104020204" pitchFamily="34" charset="0"/>
              </a:endParaRPr>
            </a:p>
          </p:txBody>
        </p:sp>
        <p:sp>
          <p:nvSpPr>
            <p:cNvPr id="96" name="CaixaDeTexto 95">
              <a:extLst>
                <a:ext uri="{FF2B5EF4-FFF2-40B4-BE49-F238E27FC236}">
                  <a16:creationId xmlns:a16="http://schemas.microsoft.com/office/drawing/2014/main" id="{78E717D5-5CFA-416A-7B43-8ECEED3A0E67}"/>
                </a:ext>
              </a:extLst>
            </p:cNvPr>
            <p:cNvSpPr txBox="1"/>
            <p:nvPr/>
          </p:nvSpPr>
          <p:spPr>
            <a:xfrm>
              <a:off x="4653370" y="2903506"/>
              <a:ext cx="1308618" cy="92660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200" dirty="0">
                  <a:latin typeface="Abadi" panose="020B0604020104020204" pitchFamily="34" charset="0"/>
                </a:rPr>
                <a:t>Aprovação </a:t>
              </a:r>
              <a:r>
                <a:rPr lang="pt-BR" sz="1200" dirty="0" err="1">
                  <a:latin typeface="Abadi" panose="020B0604020104020204" pitchFamily="34" charset="0"/>
                </a:rPr>
                <a:t>reconh</a:t>
              </a:r>
              <a:r>
                <a:rPr lang="pt-BR" sz="1200" dirty="0">
                  <a:latin typeface="Abadi" panose="020B0604020104020204" pitchFamily="34" charset="0"/>
                </a:rPr>
                <a:t>. facial</a:t>
              </a:r>
            </a:p>
          </p:txBody>
        </p:sp>
      </p:grpSp>
      <p:cxnSp>
        <p:nvCxnSpPr>
          <p:cNvPr id="99" name="Conector: Curvo 98">
            <a:extLst>
              <a:ext uri="{FF2B5EF4-FFF2-40B4-BE49-F238E27FC236}">
                <a16:creationId xmlns:a16="http://schemas.microsoft.com/office/drawing/2014/main" id="{58F0A240-86B7-6865-CD12-6879242D2366}"/>
              </a:ext>
            </a:extLst>
          </p:cNvPr>
          <p:cNvCxnSpPr>
            <a:cxnSpLocks/>
            <a:stCxn id="89" idx="0"/>
            <a:endCxn id="92" idx="2"/>
          </p:cNvCxnSpPr>
          <p:nvPr/>
        </p:nvCxnSpPr>
        <p:spPr>
          <a:xfrm rot="5400000" flipH="1" flipV="1">
            <a:off x="7957403" y="4034461"/>
            <a:ext cx="210275" cy="2446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Conector: Curvo 101">
            <a:extLst>
              <a:ext uri="{FF2B5EF4-FFF2-40B4-BE49-F238E27FC236}">
                <a16:creationId xmlns:a16="http://schemas.microsoft.com/office/drawing/2014/main" id="{1AB2D433-A2DE-3A4C-34A7-5E7C4FEC686B}"/>
              </a:ext>
            </a:extLst>
          </p:cNvPr>
          <p:cNvCxnSpPr>
            <a:cxnSpLocks/>
            <a:stCxn id="92" idx="0"/>
            <a:endCxn id="95" idx="2"/>
          </p:cNvCxnSpPr>
          <p:nvPr/>
        </p:nvCxnSpPr>
        <p:spPr>
          <a:xfrm rot="5400000" flipH="1" flipV="1">
            <a:off x="7959876" y="2859557"/>
            <a:ext cx="211582" cy="380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CaixaDeTexto 105">
            <a:extLst>
              <a:ext uri="{FF2B5EF4-FFF2-40B4-BE49-F238E27FC236}">
                <a16:creationId xmlns:a16="http://schemas.microsoft.com/office/drawing/2014/main" id="{8CAE8E8F-F6A7-A133-340F-FE75B5D9860D}"/>
              </a:ext>
            </a:extLst>
          </p:cNvPr>
          <p:cNvSpPr txBox="1"/>
          <p:nvPr/>
        </p:nvSpPr>
        <p:spPr>
          <a:xfrm>
            <a:off x="8065066" y="3789856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N</a:t>
            </a:r>
          </a:p>
        </p:txBody>
      </p:sp>
      <p:sp>
        <p:nvSpPr>
          <p:cNvPr id="107" name="CaixaDeTexto 106">
            <a:extLst>
              <a:ext uri="{FF2B5EF4-FFF2-40B4-BE49-F238E27FC236}">
                <a16:creationId xmlns:a16="http://schemas.microsoft.com/office/drawing/2014/main" id="{9EF93E56-7334-924A-3167-B8EF17E956D7}"/>
              </a:ext>
            </a:extLst>
          </p:cNvPr>
          <p:cNvSpPr txBox="1"/>
          <p:nvPr/>
        </p:nvSpPr>
        <p:spPr>
          <a:xfrm>
            <a:off x="8059894" y="262656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108" name="CaixaDeTexto 107">
            <a:extLst>
              <a:ext uri="{FF2B5EF4-FFF2-40B4-BE49-F238E27FC236}">
                <a16:creationId xmlns:a16="http://schemas.microsoft.com/office/drawing/2014/main" id="{2FD8CF6B-D7FF-2290-265D-7E8146FD3AF9}"/>
              </a:ext>
            </a:extLst>
          </p:cNvPr>
          <p:cNvSpPr txBox="1"/>
          <p:nvPr/>
        </p:nvSpPr>
        <p:spPr>
          <a:xfrm>
            <a:off x="8206729" y="1613948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S</a:t>
            </a:r>
          </a:p>
        </p:txBody>
      </p:sp>
      <p:cxnSp>
        <p:nvCxnSpPr>
          <p:cNvPr id="111" name="Conector: Curvo 110">
            <a:extLst>
              <a:ext uri="{FF2B5EF4-FFF2-40B4-BE49-F238E27FC236}">
                <a16:creationId xmlns:a16="http://schemas.microsoft.com/office/drawing/2014/main" id="{99906A36-5F16-B282-5CAD-A4EBAE901F99}"/>
              </a:ext>
            </a:extLst>
          </p:cNvPr>
          <p:cNvCxnSpPr>
            <a:cxnSpLocks/>
            <a:stCxn id="5122" idx="3"/>
            <a:endCxn id="24" idx="1"/>
          </p:cNvCxnSpPr>
          <p:nvPr/>
        </p:nvCxnSpPr>
        <p:spPr>
          <a:xfrm>
            <a:off x="6754298" y="4776937"/>
            <a:ext cx="845001" cy="102171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CaixaDeTexto 114">
            <a:extLst>
              <a:ext uri="{FF2B5EF4-FFF2-40B4-BE49-F238E27FC236}">
                <a16:creationId xmlns:a16="http://schemas.microsoft.com/office/drawing/2014/main" id="{46F6762C-1F64-A108-E85B-239D5B54881F}"/>
              </a:ext>
            </a:extLst>
          </p:cNvPr>
          <p:cNvSpPr txBox="1"/>
          <p:nvPr/>
        </p:nvSpPr>
        <p:spPr>
          <a:xfrm>
            <a:off x="8526448" y="1955855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N</a:t>
            </a:r>
          </a:p>
        </p:txBody>
      </p:sp>
      <p:sp>
        <p:nvSpPr>
          <p:cNvPr id="116" name="CaixaDeTexto 115">
            <a:extLst>
              <a:ext uri="{FF2B5EF4-FFF2-40B4-BE49-F238E27FC236}">
                <a16:creationId xmlns:a16="http://schemas.microsoft.com/office/drawing/2014/main" id="{12F298EA-5B4F-9F19-284E-F0CDD927F46B}"/>
              </a:ext>
            </a:extLst>
          </p:cNvPr>
          <p:cNvSpPr txBox="1"/>
          <p:nvPr/>
        </p:nvSpPr>
        <p:spPr>
          <a:xfrm>
            <a:off x="8483520" y="3114207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N</a:t>
            </a:r>
          </a:p>
        </p:txBody>
      </p:sp>
      <p:sp>
        <p:nvSpPr>
          <p:cNvPr id="117" name="CaixaDeTexto 116">
            <a:extLst>
              <a:ext uri="{FF2B5EF4-FFF2-40B4-BE49-F238E27FC236}">
                <a16:creationId xmlns:a16="http://schemas.microsoft.com/office/drawing/2014/main" id="{25B381F9-3814-92B4-3360-CA94F4A3AA8F}"/>
              </a:ext>
            </a:extLst>
          </p:cNvPr>
          <p:cNvSpPr txBox="1"/>
          <p:nvPr/>
        </p:nvSpPr>
        <p:spPr>
          <a:xfrm>
            <a:off x="8483112" y="4252860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118" name="CaixaDeTexto 117">
            <a:extLst>
              <a:ext uri="{FF2B5EF4-FFF2-40B4-BE49-F238E27FC236}">
                <a16:creationId xmlns:a16="http://schemas.microsoft.com/office/drawing/2014/main" id="{968F0448-261B-AFBD-6086-FEAB7E4C5B97}"/>
              </a:ext>
            </a:extLst>
          </p:cNvPr>
          <p:cNvSpPr txBox="1"/>
          <p:nvPr/>
        </p:nvSpPr>
        <p:spPr>
          <a:xfrm>
            <a:off x="8500399" y="5426429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S</a:t>
            </a:r>
          </a:p>
        </p:txBody>
      </p:sp>
      <p:cxnSp>
        <p:nvCxnSpPr>
          <p:cNvPr id="121" name="Conector: Curvo 120">
            <a:extLst>
              <a:ext uri="{FF2B5EF4-FFF2-40B4-BE49-F238E27FC236}">
                <a16:creationId xmlns:a16="http://schemas.microsoft.com/office/drawing/2014/main" id="{3648D702-CD23-31BA-880E-D7A606E9A158}"/>
              </a:ext>
            </a:extLst>
          </p:cNvPr>
          <p:cNvCxnSpPr>
            <a:cxnSpLocks/>
            <a:stCxn id="89" idx="3"/>
            <a:endCxn id="32" idx="1"/>
          </p:cNvCxnSpPr>
          <p:nvPr/>
        </p:nvCxnSpPr>
        <p:spPr>
          <a:xfrm flipV="1">
            <a:off x="8542964" y="3869119"/>
            <a:ext cx="802473" cy="75334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Conector: Curvo 122">
            <a:extLst>
              <a:ext uri="{FF2B5EF4-FFF2-40B4-BE49-F238E27FC236}">
                <a16:creationId xmlns:a16="http://schemas.microsoft.com/office/drawing/2014/main" id="{F43CFF0F-2B07-83AB-7BAB-F8BDF206EEB5}"/>
              </a:ext>
            </a:extLst>
          </p:cNvPr>
          <p:cNvCxnSpPr>
            <a:cxnSpLocks/>
            <a:stCxn id="92" idx="3"/>
            <a:endCxn id="32" idx="1"/>
          </p:cNvCxnSpPr>
          <p:nvPr/>
        </p:nvCxnSpPr>
        <p:spPr>
          <a:xfrm>
            <a:off x="8545410" y="3448899"/>
            <a:ext cx="800027" cy="42022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5" name="Conector: Curvo 124">
            <a:extLst>
              <a:ext uri="{FF2B5EF4-FFF2-40B4-BE49-F238E27FC236}">
                <a16:creationId xmlns:a16="http://schemas.microsoft.com/office/drawing/2014/main" id="{54FB27A4-34F7-2251-F8E1-5893CCB5517C}"/>
              </a:ext>
            </a:extLst>
          </p:cNvPr>
          <p:cNvCxnSpPr>
            <a:cxnSpLocks/>
            <a:stCxn id="95" idx="3"/>
            <a:endCxn id="32" idx="1"/>
          </p:cNvCxnSpPr>
          <p:nvPr/>
        </p:nvCxnSpPr>
        <p:spPr>
          <a:xfrm>
            <a:off x="8549218" y="2274023"/>
            <a:ext cx="796219" cy="1595096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26" name="Conector: Curvo 5125">
            <a:extLst>
              <a:ext uri="{FF2B5EF4-FFF2-40B4-BE49-F238E27FC236}">
                <a16:creationId xmlns:a16="http://schemas.microsoft.com/office/drawing/2014/main" id="{00056631-8CD7-0B9A-A80E-CE8285EB2223}"/>
              </a:ext>
            </a:extLst>
          </p:cNvPr>
          <p:cNvCxnSpPr>
            <a:cxnSpLocks/>
            <a:stCxn id="32" idx="3"/>
            <a:endCxn id="36" idx="1"/>
          </p:cNvCxnSpPr>
          <p:nvPr/>
        </p:nvCxnSpPr>
        <p:spPr>
          <a:xfrm>
            <a:off x="10366859" y="3869119"/>
            <a:ext cx="210466" cy="4193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349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Agrupar 34">
            <a:extLst>
              <a:ext uri="{FF2B5EF4-FFF2-40B4-BE49-F238E27FC236}">
                <a16:creationId xmlns:a16="http://schemas.microsoft.com/office/drawing/2014/main" id="{C46CF49B-648B-8827-FE62-A1B5A63D8DA7}"/>
              </a:ext>
            </a:extLst>
          </p:cNvPr>
          <p:cNvGrpSpPr/>
          <p:nvPr/>
        </p:nvGrpSpPr>
        <p:grpSpPr>
          <a:xfrm>
            <a:off x="1565310" y="1846622"/>
            <a:ext cx="9000000" cy="525702"/>
            <a:chOff x="1291226" y="1829761"/>
            <a:chExt cx="4905654" cy="786493"/>
          </a:xfrm>
        </p:grpSpPr>
        <p:sp>
          <p:nvSpPr>
            <p:cNvPr id="15" name="Google Shape;204;p3">
              <a:extLst>
                <a:ext uri="{FF2B5EF4-FFF2-40B4-BE49-F238E27FC236}">
                  <a16:creationId xmlns:a16="http://schemas.microsoft.com/office/drawing/2014/main" id="{9590F836-9D18-840F-4C68-196C08F8E081}"/>
                </a:ext>
              </a:extLst>
            </p:cNvPr>
            <p:cNvSpPr txBox="1"/>
            <p:nvPr/>
          </p:nvSpPr>
          <p:spPr>
            <a:xfrm>
              <a:off x="1291226" y="1833534"/>
              <a:ext cx="618678" cy="782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0070C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01.</a:t>
              </a:r>
              <a:endParaRPr lang="en-US" sz="2800" b="1" dirty="0">
                <a:solidFill>
                  <a:srgbClr val="0070C0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17" name="Google Shape;206;p3">
              <a:extLst>
                <a:ext uri="{FF2B5EF4-FFF2-40B4-BE49-F238E27FC236}">
                  <a16:creationId xmlns:a16="http://schemas.microsoft.com/office/drawing/2014/main" id="{D88AFA0A-E9C5-52C0-A9CD-D237F567B4F5}"/>
                </a:ext>
              </a:extLst>
            </p:cNvPr>
            <p:cNvSpPr txBox="1"/>
            <p:nvPr/>
          </p:nvSpPr>
          <p:spPr>
            <a:xfrm>
              <a:off x="1690466" y="1829761"/>
              <a:ext cx="4506414" cy="782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r>
                <a:rPr lang="en-US" sz="2800" dirty="0" err="1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Escopo</a:t>
              </a:r>
              <a:r>
                <a:rPr lang="en-US" sz="2800" dirty="0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 do </a:t>
              </a:r>
              <a:r>
                <a:rPr lang="en-US" sz="2800" dirty="0" err="1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trabalho</a:t>
              </a:r>
              <a:endParaRPr lang="en-US" sz="2800" dirty="0">
                <a:solidFill>
                  <a:srgbClr val="002060"/>
                </a:solidFill>
                <a:latin typeface="Abadi" panose="020B0604020104020204" pitchFamily="34" charset="0"/>
                <a:ea typeface="Roboto Black"/>
                <a:cs typeface="Roboto Black"/>
                <a:sym typeface="Roboto Black"/>
              </a:endParaRPr>
            </a:p>
          </p:txBody>
        </p:sp>
      </p:grpSp>
      <p:grpSp>
        <p:nvGrpSpPr>
          <p:cNvPr id="36" name="Agrupar 35">
            <a:extLst>
              <a:ext uri="{FF2B5EF4-FFF2-40B4-BE49-F238E27FC236}">
                <a16:creationId xmlns:a16="http://schemas.microsoft.com/office/drawing/2014/main" id="{840B42D8-B66B-234D-EDE1-12432E06A101}"/>
              </a:ext>
            </a:extLst>
          </p:cNvPr>
          <p:cNvGrpSpPr/>
          <p:nvPr/>
        </p:nvGrpSpPr>
        <p:grpSpPr>
          <a:xfrm>
            <a:off x="1565310" y="2920903"/>
            <a:ext cx="9000000" cy="528100"/>
            <a:chOff x="1291225" y="3101833"/>
            <a:chExt cx="7742630" cy="790081"/>
          </a:xfrm>
        </p:grpSpPr>
        <p:sp>
          <p:nvSpPr>
            <p:cNvPr id="18" name="Google Shape;207;p3">
              <a:extLst>
                <a:ext uri="{FF2B5EF4-FFF2-40B4-BE49-F238E27FC236}">
                  <a16:creationId xmlns:a16="http://schemas.microsoft.com/office/drawing/2014/main" id="{43CEFE3C-F82E-F832-A368-9608B54D86D0}"/>
                </a:ext>
              </a:extLst>
            </p:cNvPr>
            <p:cNvSpPr txBox="1"/>
            <p:nvPr/>
          </p:nvSpPr>
          <p:spPr>
            <a:xfrm>
              <a:off x="1291225" y="3109195"/>
              <a:ext cx="618678" cy="782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0070C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02.</a:t>
              </a:r>
              <a:endParaRPr sz="2800" b="1" dirty="0">
                <a:solidFill>
                  <a:srgbClr val="0070C0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20" name="Google Shape;209;p3">
              <a:extLst>
                <a:ext uri="{FF2B5EF4-FFF2-40B4-BE49-F238E27FC236}">
                  <a16:creationId xmlns:a16="http://schemas.microsoft.com/office/drawing/2014/main" id="{56AF0438-3347-83C3-5A18-1476615101E2}"/>
                </a:ext>
              </a:extLst>
            </p:cNvPr>
            <p:cNvSpPr txBox="1"/>
            <p:nvPr/>
          </p:nvSpPr>
          <p:spPr>
            <a:xfrm>
              <a:off x="1921348" y="3101833"/>
              <a:ext cx="7112507" cy="782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r>
                <a:rPr lang="en-US" sz="2800" dirty="0" err="1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Abordagem</a:t>
              </a:r>
              <a:r>
                <a:rPr lang="en-US" sz="2800" dirty="0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 e </a:t>
              </a:r>
              <a:r>
                <a:rPr lang="en-US" sz="2800" dirty="0" err="1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organização</a:t>
              </a:r>
              <a:r>
                <a:rPr lang="en-US" sz="2800" dirty="0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 da </a:t>
              </a:r>
              <a:r>
                <a:rPr lang="en-US" sz="2800" dirty="0" err="1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solução</a:t>
              </a:r>
              <a:r>
                <a:rPr lang="en-US" sz="2800" dirty="0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 do </a:t>
              </a:r>
              <a:r>
                <a:rPr lang="en-US" sz="2800" dirty="0" err="1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problema</a:t>
              </a:r>
              <a:endParaRPr lang="en-US" sz="2800" dirty="0">
                <a:solidFill>
                  <a:srgbClr val="002060"/>
                </a:solidFill>
                <a:latin typeface="Abadi" panose="020B0604020104020204" pitchFamily="34" charset="0"/>
                <a:ea typeface="Roboto Black"/>
                <a:cs typeface="Roboto Black"/>
                <a:sym typeface="Roboto Black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BBF14A6-4291-61DC-EA46-181A1836B3E5}"/>
              </a:ext>
            </a:extLst>
          </p:cNvPr>
          <p:cNvGrpSpPr/>
          <p:nvPr/>
        </p:nvGrpSpPr>
        <p:grpSpPr>
          <a:xfrm>
            <a:off x="1565310" y="4002503"/>
            <a:ext cx="9000000" cy="523180"/>
            <a:chOff x="6791565" y="1816078"/>
            <a:chExt cx="7602001" cy="782720"/>
          </a:xfrm>
        </p:grpSpPr>
        <p:sp>
          <p:nvSpPr>
            <p:cNvPr id="24" name="Google Shape;213;p3">
              <a:extLst>
                <a:ext uri="{FF2B5EF4-FFF2-40B4-BE49-F238E27FC236}">
                  <a16:creationId xmlns:a16="http://schemas.microsoft.com/office/drawing/2014/main" id="{2380EED0-9976-4CA0-5601-DA55EDE4EC9B}"/>
                </a:ext>
              </a:extLst>
            </p:cNvPr>
            <p:cNvSpPr txBox="1"/>
            <p:nvPr/>
          </p:nvSpPr>
          <p:spPr>
            <a:xfrm>
              <a:off x="6791565" y="1816078"/>
              <a:ext cx="618678" cy="782719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0070C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03.</a:t>
              </a:r>
              <a:endParaRPr sz="2800" b="1" dirty="0">
                <a:solidFill>
                  <a:srgbClr val="0070C0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26" name="Google Shape;215;p3">
              <a:extLst>
                <a:ext uri="{FF2B5EF4-FFF2-40B4-BE49-F238E27FC236}">
                  <a16:creationId xmlns:a16="http://schemas.microsoft.com/office/drawing/2014/main" id="{A1D07777-2386-87DD-08C6-F50E7D4133E6}"/>
                </a:ext>
              </a:extLst>
            </p:cNvPr>
            <p:cNvSpPr txBox="1"/>
            <p:nvPr/>
          </p:nvSpPr>
          <p:spPr>
            <a:xfrm>
              <a:off x="7410243" y="1816078"/>
              <a:ext cx="6983323" cy="782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r>
                <a:rPr lang="en-US" sz="2800" dirty="0" err="1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Treinamento</a:t>
              </a:r>
              <a:r>
                <a:rPr lang="en-US" sz="2800" dirty="0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 e </a:t>
              </a:r>
              <a:r>
                <a:rPr lang="en-US" sz="2800" dirty="0" err="1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métricas</a:t>
              </a:r>
              <a:r>
                <a:rPr lang="en-US" sz="2800" dirty="0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 de </a:t>
              </a:r>
              <a:r>
                <a:rPr lang="en-US" sz="2800" dirty="0" err="1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desempenho</a:t>
              </a:r>
              <a:r>
                <a:rPr lang="en-US" sz="2800" dirty="0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 do </a:t>
              </a:r>
              <a:r>
                <a:rPr lang="en-US" sz="2800" dirty="0" err="1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modelo</a:t>
              </a:r>
              <a:endParaRPr lang="en-US" sz="2800" dirty="0">
                <a:solidFill>
                  <a:srgbClr val="002060"/>
                </a:solidFill>
                <a:latin typeface="Abadi" panose="020B0604020104020204" pitchFamily="34" charset="0"/>
                <a:ea typeface="Roboto Black"/>
                <a:cs typeface="Roboto Black"/>
                <a:sym typeface="Roboto Black"/>
              </a:endParaRPr>
            </a:p>
          </p:txBody>
        </p:sp>
      </p:grpSp>
      <p:cxnSp>
        <p:nvCxnSpPr>
          <p:cNvPr id="41" name="Conector reto 40">
            <a:extLst>
              <a:ext uri="{FF2B5EF4-FFF2-40B4-BE49-F238E27FC236}">
                <a16:creationId xmlns:a16="http://schemas.microsoft.com/office/drawing/2014/main" id="{4D3ACDA8-706B-8540-69AF-FD156CA7FB94}"/>
              </a:ext>
            </a:extLst>
          </p:cNvPr>
          <p:cNvCxnSpPr>
            <a:cxnSpLocks/>
          </p:cNvCxnSpPr>
          <p:nvPr/>
        </p:nvCxnSpPr>
        <p:spPr>
          <a:xfrm>
            <a:off x="1136331" y="1462662"/>
            <a:ext cx="9764442" cy="0"/>
          </a:xfrm>
          <a:prstGeom prst="line">
            <a:avLst/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201;p3">
            <a:extLst>
              <a:ext uri="{FF2B5EF4-FFF2-40B4-BE49-F238E27FC236}">
                <a16:creationId xmlns:a16="http://schemas.microsoft.com/office/drawing/2014/main" id="{AA8F04BE-47F6-A8E0-7A55-F0987EC9C16D}"/>
              </a:ext>
            </a:extLst>
          </p:cNvPr>
          <p:cNvSpPr txBox="1">
            <a:spLocks/>
          </p:cNvSpPr>
          <p:nvPr/>
        </p:nvSpPr>
        <p:spPr>
          <a:xfrm>
            <a:off x="1070999" y="853258"/>
            <a:ext cx="6207606" cy="76809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lnSpc>
                <a:spcPct val="100000"/>
              </a:lnSpc>
              <a:spcBef>
                <a:spcPts val="0"/>
              </a:spcBef>
              <a:buClr>
                <a:schemeClr val="dk1"/>
              </a:buClr>
              <a:buSzPts val="4400"/>
              <a:buFont typeface="Roboto Black"/>
              <a:buNone/>
            </a:pPr>
            <a:r>
              <a:rPr lang="en-US" b="1" dirty="0">
                <a:latin typeface="Abadi" panose="020B0604020104020204" pitchFamily="34" charset="0"/>
                <a:ea typeface="Roboto Black"/>
                <a:cs typeface="Roboto Black"/>
                <a:sym typeface="Roboto Black"/>
              </a:rPr>
              <a:t>Agenda</a:t>
            </a:r>
            <a:endParaRPr lang="en-US" b="1" dirty="0">
              <a:latin typeface="Abadi" panose="020B0604020104020204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F4748F8D-88B1-01CD-4F53-8207A4A62A4E}"/>
              </a:ext>
            </a:extLst>
          </p:cNvPr>
          <p:cNvGrpSpPr/>
          <p:nvPr/>
        </p:nvGrpSpPr>
        <p:grpSpPr>
          <a:xfrm>
            <a:off x="1595999" y="5074260"/>
            <a:ext cx="9000001" cy="523181"/>
            <a:chOff x="6791564" y="1816076"/>
            <a:chExt cx="7602002" cy="782722"/>
          </a:xfrm>
        </p:grpSpPr>
        <p:sp>
          <p:nvSpPr>
            <p:cNvPr id="3" name="Google Shape;213;p3">
              <a:extLst>
                <a:ext uri="{FF2B5EF4-FFF2-40B4-BE49-F238E27FC236}">
                  <a16:creationId xmlns:a16="http://schemas.microsoft.com/office/drawing/2014/main" id="{AC93E74C-5298-1839-330D-A0179E79A1F8}"/>
                </a:ext>
              </a:extLst>
            </p:cNvPr>
            <p:cNvSpPr txBox="1"/>
            <p:nvPr/>
          </p:nvSpPr>
          <p:spPr>
            <a:xfrm>
              <a:off x="6791564" y="1816076"/>
              <a:ext cx="694609" cy="782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2800" b="1" dirty="0">
                  <a:solidFill>
                    <a:srgbClr val="0070C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04.</a:t>
              </a:r>
              <a:endParaRPr sz="2800" b="1" dirty="0">
                <a:solidFill>
                  <a:srgbClr val="0070C0"/>
                </a:solidFill>
                <a:latin typeface="Abadi" panose="020B0604020104020204" pitchFamily="34" charset="0"/>
              </a:endParaRPr>
            </a:p>
          </p:txBody>
        </p:sp>
        <p:sp>
          <p:nvSpPr>
            <p:cNvPr id="4" name="Google Shape;215;p3">
              <a:extLst>
                <a:ext uri="{FF2B5EF4-FFF2-40B4-BE49-F238E27FC236}">
                  <a16:creationId xmlns:a16="http://schemas.microsoft.com/office/drawing/2014/main" id="{AAAA2D77-4B1B-8F67-D409-3AB51F850CE4}"/>
                </a:ext>
              </a:extLst>
            </p:cNvPr>
            <p:cNvSpPr txBox="1"/>
            <p:nvPr/>
          </p:nvSpPr>
          <p:spPr>
            <a:xfrm>
              <a:off x="7410243" y="1816078"/>
              <a:ext cx="6983323" cy="78272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spAutoFit/>
            </a:bodyPr>
            <a:lstStyle/>
            <a:p>
              <a:r>
                <a:rPr lang="en-US" sz="2800" dirty="0" err="1">
                  <a:solidFill>
                    <a:srgbClr val="002060"/>
                  </a:solidFill>
                  <a:latin typeface="Abadi" panose="020B0604020104020204" pitchFamily="34" charset="0"/>
                  <a:ea typeface="Roboto Black"/>
                  <a:cs typeface="Roboto Black"/>
                  <a:sym typeface="Roboto Black"/>
                </a:rPr>
                <a:t>Conclusões</a:t>
              </a:r>
              <a:endParaRPr lang="en-US" sz="2800" dirty="0">
                <a:solidFill>
                  <a:srgbClr val="002060"/>
                </a:solidFill>
                <a:latin typeface="Abadi" panose="020B0604020104020204" pitchFamily="34" charset="0"/>
                <a:ea typeface="Roboto Black"/>
                <a:cs typeface="Roboto Black"/>
                <a:sym typeface="Roboto Black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09881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5">
            <a:extLst>
              <a:ext uri="{FF2B5EF4-FFF2-40B4-BE49-F238E27FC236}">
                <a16:creationId xmlns:a16="http://schemas.microsoft.com/office/drawing/2014/main" id="{462F2DEA-116C-88FC-AFDE-CD34F8A3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61" y="18662"/>
            <a:ext cx="11250815" cy="720000"/>
          </a:xfrm>
        </p:spPr>
        <p:txBody>
          <a:bodyPr>
            <a:noAutofit/>
          </a:bodyPr>
          <a:lstStyle/>
          <a:p>
            <a:r>
              <a:rPr lang="pt-BR" sz="4000" dirty="0"/>
              <a:t>Escopo do trabalho</a:t>
            </a:r>
            <a:endParaRPr lang="pt-BR" sz="8800" dirty="0"/>
          </a:p>
        </p:txBody>
      </p:sp>
      <p:pic>
        <p:nvPicPr>
          <p:cNvPr id="1026" name="Picture 2" descr="Escopo - ícones de computador grátis">
            <a:extLst>
              <a:ext uri="{FF2B5EF4-FFF2-40B4-BE49-F238E27FC236}">
                <a16:creationId xmlns:a16="http://schemas.microsoft.com/office/drawing/2014/main" id="{84666AD3-916E-6D93-7276-6C6F2277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" y="7464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6DE607F-E54A-A921-E01C-10A33CCB4CEC}"/>
              </a:ext>
            </a:extLst>
          </p:cNvPr>
          <p:cNvSpPr txBox="1"/>
          <p:nvPr/>
        </p:nvSpPr>
        <p:spPr>
          <a:xfrm>
            <a:off x="429103" y="892816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pt-BR" sz="2800" b="1" dirty="0">
                <a:solidFill>
                  <a:schemeClr val="bg1"/>
                </a:solidFill>
                <a:latin typeface="Abadi" panose="020B0604020104020204" pitchFamily="34" charset="0"/>
              </a:rPr>
              <a:t>Contexto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989252E-E965-9AC6-2437-38B210DB9076}"/>
              </a:ext>
            </a:extLst>
          </p:cNvPr>
          <p:cNvSpPr txBox="1"/>
          <p:nvPr/>
        </p:nvSpPr>
        <p:spPr>
          <a:xfrm>
            <a:off x="903861" y="1395158"/>
            <a:ext cx="8118841" cy="22793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Solução antifraude para uma fintech de crédito</a:t>
            </a: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Tipo de fraude: Fraude de subscrição</a:t>
            </a: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Solução proposta verificação de identidade e vivacidade</a:t>
            </a:r>
          </a:p>
        </p:txBody>
      </p:sp>
    </p:spTree>
    <p:extLst>
      <p:ext uri="{BB962C8B-B14F-4D97-AF65-F5344CB8AC3E}">
        <p14:creationId xmlns:p14="http://schemas.microsoft.com/office/powerpoint/2010/main" val="94388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ítulo 5">
            <a:extLst>
              <a:ext uri="{FF2B5EF4-FFF2-40B4-BE49-F238E27FC236}">
                <a16:creationId xmlns:a16="http://schemas.microsoft.com/office/drawing/2014/main" id="{462F2DEA-116C-88FC-AFDE-CD34F8A3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61" y="18662"/>
            <a:ext cx="11250815" cy="720000"/>
          </a:xfrm>
        </p:spPr>
        <p:txBody>
          <a:bodyPr>
            <a:noAutofit/>
          </a:bodyPr>
          <a:lstStyle/>
          <a:p>
            <a:r>
              <a:rPr lang="pt-BR" sz="4000" dirty="0"/>
              <a:t>Escopo do trabalho</a:t>
            </a:r>
            <a:endParaRPr lang="pt-BR" sz="8800" dirty="0"/>
          </a:p>
        </p:txBody>
      </p:sp>
      <p:pic>
        <p:nvPicPr>
          <p:cNvPr id="1026" name="Picture 2" descr="Escopo - ícones de computador grátis">
            <a:extLst>
              <a:ext uri="{FF2B5EF4-FFF2-40B4-BE49-F238E27FC236}">
                <a16:creationId xmlns:a16="http://schemas.microsoft.com/office/drawing/2014/main" id="{84666AD3-916E-6D93-7276-6C6F22778E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196" y="74646"/>
            <a:ext cx="609600" cy="60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86DE607F-E54A-A921-E01C-10A33CCB4CEC}"/>
              </a:ext>
            </a:extLst>
          </p:cNvPr>
          <p:cNvSpPr txBox="1"/>
          <p:nvPr/>
        </p:nvSpPr>
        <p:spPr>
          <a:xfrm>
            <a:off x="429103" y="892816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pt-BR" sz="2800" b="1" dirty="0">
                <a:solidFill>
                  <a:schemeClr val="bg1"/>
                </a:solidFill>
                <a:latin typeface="Abadi" panose="020B0604020104020204" pitchFamily="34" charset="0"/>
              </a:rPr>
              <a:t>Modelos desenvolvidos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989252E-E965-9AC6-2437-38B210DB9076}"/>
              </a:ext>
            </a:extLst>
          </p:cNvPr>
          <p:cNvSpPr txBox="1"/>
          <p:nvPr/>
        </p:nvSpPr>
        <p:spPr>
          <a:xfrm>
            <a:off x="903861" y="1395158"/>
            <a:ext cx="8118841" cy="15099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Detecção facial pela webcam para prova de vida (</a:t>
            </a:r>
            <a:r>
              <a:rPr lang="pt-BR" sz="2000" dirty="0" err="1">
                <a:solidFill>
                  <a:schemeClr val="bg1"/>
                </a:solidFill>
              </a:rPr>
              <a:t>liveness</a:t>
            </a:r>
            <a:r>
              <a:rPr lang="pt-BR" sz="2000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Reconhecimento facial documento e imagem da webcam</a:t>
            </a:r>
          </a:p>
        </p:txBody>
      </p:sp>
    </p:spTree>
    <p:extLst>
      <p:ext uri="{BB962C8B-B14F-4D97-AF65-F5344CB8AC3E}">
        <p14:creationId xmlns:p14="http://schemas.microsoft.com/office/powerpoint/2010/main" val="2322777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43D0E53F-9B71-4B1F-9AF1-F150CDA7631C}"/>
              </a:ext>
            </a:extLst>
          </p:cNvPr>
          <p:cNvSpPr/>
          <p:nvPr/>
        </p:nvSpPr>
        <p:spPr>
          <a:xfrm>
            <a:off x="264367" y="1668580"/>
            <a:ext cx="11663266" cy="4847022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8" name="Título 5">
            <a:extLst>
              <a:ext uri="{FF2B5EF4-FFF2-40B4-BE49-F238E27FC236}">
                <a16:creationId xmlns:a16="http://schemas.microsoft.com/office/drawing/2014/main" id="{462F2DEA-116C-88FC-AFDE-CD34F8A317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61" y="18662"/>
            <a:ext cx="11250815" cy="720000"/>
          </a:xfrm>
        </p:spPr>
        <p:txBody>
          <a:bodyPr>
            <a:noAutofit/>
          </a:bodyPr>
          <a:lstStyle/>
          <a:p>
            <a:r>
              <a:rPr lang="pt-BR" sz="3800" dirty="0"/>
              <a:t>Abordagem e organização da solução do problema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6DE607F-E54A-A921-E01C-10A33CCB4CEC}"/>
              </a:ext>
            </a:extLst>
          </p:cNvPr>
          <p:cNvSpPr txBox="1"/>
          <p:nvPr/>
        </p:nvSpPr>
        <p:spPr>
          <a:xfrm>
            <a:off x="429103" y="892816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Fluxo do processo de autenticação de cadastro</a:t>
            </a:r>
            <a:endParaRPr lang="pt-BR" sz="28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pic>
        <p:nvPicPr>
          <p:cNvPr id="2" name="Picture 4" descr="Strategy Special Lineal color icon">
            <a:extLst>
              <a:ext uri="{FF2B5EF4-FFF2-40B4-BE49-F238E27FC236}">
                <a16:creationId xmlns:a16="http://schemas.microsoft.com/office/drawing/2014/main" id="{6C76AF99-17E6-B6B2-DAB0-55B3F3C0F7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93" y="117052"/>
            <a:ext cx="523220" cy="5232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B3197A35-06ED-0952-593B-775E42D33A22}"/>
              </a:ext>
            </a:extLst>
          </p:cNvPr>
          <p:cNvSpPr/>
          <p:nvPr/>
        </p:nvSpPr>
        <p:spPr>
          <a:xfrm>
            <a:off x="521626" y="3742607"/>
            <a:ext cx="1674552" cy="771606"/>
          </a:xfrm>
          <a:prstGeom prst="roundRect">
            <a:avLst/>
          </a:prstGeom>
          <a:solidFill>
            <a:schemeClr val="bg1">
              <a:lumMod val="95000"/>
            </a:schemeClr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Solicitação de cadastro</a:t>
            </a:r>
            <a:endParaRPr lang="pt-BR" sz="1600" dirty="0">
              <a:solidFill>
                <a:srgbClr val="002060"/>
              </a:solidFill>
              <a:latin typeface="Abadi" panose="020B0604020104020204" pitchFamily="34" charset="0"/>
            </a:endParaRPr>
          </a:p>
        </p:txBody>
      </p:sp>
      <p:cxnSp>
        <p:nvCxnSpPr>
          <p:cNvPr id="6" name="Conector: Curvo 5">
            <a:extLst>
              <a:ext uri="{FF2B5EF4-FFF2-40B4-BE49-F238E27FC236}">
                <a16:creationId xmlns:a16="http://schemas.microsoft.com/office/drawing/2014/main" id="{0DA7BA7B-26DD-2273-5A8D-06987A7E8912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2196178" y="2382394"/>
            <a:ext cx="549530" cy="1746016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E7FCB016-57E9-8D77-1F29-5C9807E20B2D}"/>
              </a:ext>
            </a:extLst>
          </p:cNvPr>
          <p:cNvGrpSpPr/>
          <p:nvPr/>
        </p:nvGrpSpPr>
        <p:grpSpPr>
          <a:xfrm>
            <a:off x="2466888" y="1883837"/>
            <a:ext cx="1554752" cy="1766554"/>
            <a:chOff x="3099454" y="2131477"/>
            <a:chExt cx="1554752" cy="1766554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92B1EF8-1189-E09C-7B9D-19EC8EAEB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schemeClr val="accent1">
                  <a:shade val="45000"/>
                  <a:satMod val="135000"/>
                </a:schemeClr>
                <a:prstClr val="white"/>
              </a:duotone>
            </a:blip>
            <a:stretch>
              <a:fillRect/>
            </a:stretch>
          </p:blipFill>
          <p:spPr>
            <a:xfrm>
              <a:off x="3378274" y="2131477"/>
              <a:ext cx="997112" cy="997113"/>
            </a:xfrm>
            <a:prstGeom prst="rect">
              <a:avLst/>
            </a:prstGeom>
          </p:spPr>
        </p:pic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82CD5176-A3D5-783B-7582-2D4E7255A462}"/>
                </a:ext>
              </a:extLst>
            </p:cNvPr>
            <p:cNvSpPr txBox="1"/>
            <p:nvPr/>
          </p:nvSpPr>
          <p:spPr>
            <a:xfrm>
              <a:off x="3099454" y="3128590"/>
              <a:ext cx="1554752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rgbClr val="002060"/>
                  </a:solidFill>
                  <a:latin typeface="Abadi" panose="020B0604020104020204" pitchFamily="34" charset="0"/>
                </a:rPr>
                <a:t>Etapa 01</a:t>
              </a:r>
            </a:p>
            <a:p>
              <a:pPr algn="ctr"/>
              <a:r>
                <a:rPr lang="pt-BR" sz="1400" dirty="0">
                  <a:solidFill>
                    <a:srgbClr val="002060"/>
                  </a:solidFill>
                  <a:latin typeface="Abadi" panose="020B0604020104020204" pitchFamily="34" charset="0"/>
                </a:rPr>
                <a:t>Preenchimento das informações</a:t>
              </a:r>
            </a:p>
          </p:txBody>
        </p:sp>
      </p:grpSp>
      <p:cxnSp>
        <p:nvCxnSpPr>
          <p:cNvPr id="21" name="Conector: Curvo 20">
            <a:extLst>
              <a:ext uri="{FF2B5EF4-FFF2-40B4-BE49-F238E27FC236}">
                <a16:creationId xmlns:a16="http://schemas.microsoft.com/office/drawing/2014/main" id="{A2E76866-D897-4377-9D67-CB4642DC390A}"/>
              </a:ext>
            </a:extLst>
          </p:cNvPr>
          <p:cNvCxnSpPr>
            <a:cxnSpLocks/>
            <a:stCxn id="5" idx="3"/>
            <a:endCxn id="2050" idx="1"/>
          </p:cNvCxnSpPr>
          <p:nvPr/>
        </p:nvCxnSpPr>
        <p:spPr>
          <a:xfrm>
            <a:off x="3742820" y="2382394"/>
            <a:ext cx="657177" cy="271059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C06E1580-ED5A-5390-8DDA-B5A4B5F5AF22}"/>
              </a:ext>
            </a:extLst>
          </p:cNvPr>
          <p:cNvGrpSpPr/>
          <p:nvPr/>
        </p:nvGrpSpPr>
        <p:grpSpPr>
          <a:xfrm>
            <a:off x="4038697" y="4611489"/>
            <a:ext cx="1723638" cy="1662737"/>
            <a:chOff x="5453812" y="3379222"/>
            <a:chExt cx="1723638" cy="1662737"/>
          </a:xfrm>
        </p:grpSpPr>
        <p:pic>
          <p:nvPicPr>
            <p:cNvPr id="2050" name="Picture 2" descr="Passive Liveness Detection and Analysis | SAFR">
              <a:extLst>
                <a:ext uri="{FF2B5EF4-FFF2-40B4-BE49-F238E27FC236}">
                  <a16:creationId xmlns:a16="http://schemas.microsoft.com/office/drawing/2014/main" id="{92A6DFEB-AD1B-06B7-E503-0B4F686DF24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6731" t="8010" r="27200"/>
            <a:stretch/>
          </p:blipFill>
          <p:spPr bwMode="auto">
            <a:xfrm>
              <a:off x="5815112" y="3379222"/>
              <a:ext cx="977574" cy="9629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CaixaDeTexto 26">
              <a:extLst>
                <a:ext uri="{FF2B5EF4-FFF2-40B4-BE49-F238E27FC236}">
                  <a16:creationId xmlns:a16="http://schemas.microsoft.com/office/drawing/2014/main" id="{B4161D88-6EF2-B8DB-0A0F-B4B89910BCD4}"/>
                </a:ext>
              </a:extLst>
            </p:cNvPr>
            <p:cNvSpPr txBox="1"/>
            <p:nvPr/>
          </p:nvSpPr>
          <p:spPr>
            <a:xfrm>
              <a:off x="5453812" y="4272518"/>
              <a:ext cx="172363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rgbClr val="002060"/>
                  </a:solidFill>
                  <a:latin typeface="Abadi" panose="020B0604020104020204" pitchFamily="34" charset="0"/>
                </a:rPr>
                <a:t>Etapa 02</a:t>
              </a:r>
            </a:p>
            <a:p>
              <a:pPr algn="ctr"/>
              <a:r>
                <a:rPr lang="pt-BR" sz="1400" dirty="0">
                  <a:solidFill>
                    <a:srgbClr val="002060"/>
                  </a:solidFill>
                  <a:latin typeface="Abadi" panose="020B0604020104020204" pitchFamily="34" charset="0"/>
                </a:rPr>
                <a:t>Prova de vida -</a:t>
              </a:r>
              <a:r>
                <a:rPr lang="pt-BR" sz="1400" dirty="0" err="1">
                  <a:solidFill>
                    <a:srgbClr val="002060"/>
                  </a:solidFill>
                  <a:latin typeface="Abadi" panose="020B0604020104020204" pitchFamily="34" charset="0"/>
                </a:rPr>
                <a:t>Liveness</a:t>
              </a:r>
              <a:r>
                <a:rPr lang="pt-BR" sz="1400" dirty="0">
                  <a:solidFill>
                    <a:srgbClr val="002060"/>
                  </a:solidFill>
                  <a:latin typeface="Abadi" panose="020B0604020104020204" pitchFamily="34" charset="0"/>
                </a:rPr>
                <a:t> </a:t>
              </a:r>
              <a:r>
                <a:rPr lang="pt-BR" sz="1400" dirty="0" err="1">
                  <a:solidFill>
                    <a:srgbClr val="002060"/>
                  </a:solidFill>
                  <a:latin typeface="Abadi" panose="020B0604020104020204" pitchFamily="34" charset="0"/>
                </a:rPr>
                <a:t>detection</a:t>
              </a:r>
              <a:endParaRPr lang="pt-BR" sz="1400" dirty="0">
                <a:solidFill>
                  <a:srgbClr val="002060"/>
                </a:solidFill>
                <a:latin typeface="Abadi" panose="020B0604020104020204" pitchFamily="34" charset="0"/>
              </a:endParaRPr>
            </a:p>
          </p:txBody>
        </p:sp>
      </p:grpSp>
      <p:grpSp>
        <p:nvGrpSpPr>
          <p:cNvPr id="31" name="Agrupar 30">
            <a:extLst>
              <a:ext uri="{FF2B5EF4-FFF2-40B4-BE49-F238E27FC236}">
                <a16:creationId xmlns:a16="http://schemas.microsoft.com/office/drawing/2014/main" id="{DDBCBDBC-E60E-B73A-8626-7BFB0229D066}"/>
              </a:ext>
            </a:extLst>
          </p:cNvPr>
          <p:cNvGrpSpPr/>
          <p:nvPr/>
        </p:nvGrpSpPr>
        <p:grpSpPr>
          <a:xfrm>
            <a:off x="5762335" y="1668580"/>
            <a:ext cx="2111488" cy="2101730"/>
            <a:chOff x="6276226" y="2046933"/>
            <a:chExt cx="2111488" cy="2101730"/>
          </a:xfrm>
        </p:grpSpPr>
        <p:grpSp>
          <p:nvGrpSpPr>
            <p:cNvPr id="29" name="Agrupar 28">
              <a:extLst>
                <a:ext uri="{FF2B5EF4-FFF2-40B4-BE49-F238E27FC236}">
                  <a16:creationId xmlns:a16="http://schemas.microsoft.com/office/drawing/2014/main" id="{981E5692-B98D-2637-B8AC-36DD70B66E2A}"/>
                </a:ext>
              </a:extLst>
            </p:cNvPr>
            <p:cNvGrpSpPr/>
            <p:nvPr/>
          </p:nvGrpSpPr>
          <p:grpSpPr>
            <a:xfrm>
              <a:off x="6833414" y="2046933"/>
              <a:ext cx="1213147" cy="1298782"/>
              <a:chOff x="6833414" y="2046933"/>
              <a:chExt cx="1213147" cy="1298782"/>
            </a:xfrm>
          </p:grpSpPr>
          <p:pic>
            <p:nvPicPr>
              <p:cNvPr id="2052" name="Picture 4" descr="Reconhecimento facial - ícones de tecnologia grátis">
                <a:extLst>
                  <a:ext uri="{FF2B5EF4-FFF2-40B4-BE49-F238E27FC236}">
                    <a16:creationId xmlns:a16="http://schemas.microsoft.com/office/drawing/2014/main" id="{C0EF767A-EFEC-0794-A591-14144631498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833414" y="2348602"/>
                <a:ext cx="997113" cy="99711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2054" name="Picture 6" descr="Carteira de motorista - ícones de do utilizador grátis">
                <a:extLst>
                  <a:ext uri="{FF2B5EF4-FFF2-40B4-BE49-F238E27FC236}">
                    <a16:creationId xmlns:a16="http://schemas.microsoft.com/office/drawing/2014/main" id="{55A616B3-84D8-4553-5557-8B16532A5E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86670" y="2046933"/>
                <a:ext cx="459891" cy="45989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30" name="CaixaDeTexto 29">
              <a:extLst>
                <a:ext uri="{FF2B5EF4-FFF2-40B4-BE49-F238E27FC236}">
                  <a16:creationId xmlns:a16="http://schemas.microsoft.com/office/drawing/2014/main" id="{A35DE498-D28B-CE12-87F7-4C8763FC48CB}"/>
                </a:ext>
              </a:extLst>
            </p:cNvPr>
            <p:cNvSpPr txBox="1"/>
            <p:nvPr/>
          </p:nvSpPr>
          <p:spPr>
            <a:xfrm>
              <a:off x="6276226" y="3379222"/>
              <a:ext cx="2111488" cy="76944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b="1" dirty="0">
                  <a:solidFill>
                    <a:srgbClr val="002060"/>
                  </a:solidFill>
                  <a:latin typeface="Abadi" panose="020B0604020104020204" pitchFamily="34" charset="0"/>
                </a:rPr>
                <a:t>Etapa 03</a:t>
              </a:r>
            </a:p>
            <a:p>
              <a:pPr algn="ctr"/>
              <a:r>
                <a:rPr lang="pt-BR" sz="1400" dirty="0">
                  <a:solidFill>
                    <a:srgbClr val="002060"/>
                  </a:solidFill>
                  <a:latin typeface="Abadi" panose="020B0604020104020204" pitchFamily="34" charset="0"/>
                </a:rPr>
                <a:t>Reconhecimento facial – Facial </a:t>
              </a:r>
              <a:r>
                <a:rPr lang="pt-BR" sz="1400" dirty="0" err="1">
                  <a:solidFill>
                    <a:srgbClr val="002060"/>
                  </a:solidFill>
                  <a:latin typeface="Abadi" panose="020B0604020104020204" pitchFamily="34" charset="0"/>
                </a:rPr>
                <a:t>recognition</a:t>
              </a:r>
              <a:r>
                <a:rPr lang="pt-BR" sz="1400" dirty="0">
                  <a:solidFill>
                    <a:srgbClr val="002060"/>
                  </a:solidFill>
                  <a:latin typeface="Abadi" panose="020B0604020104020204" pitchFamily="34" charset="0"/>
                </a:rPr>
                <a:t> system</a:t>
              </a:r>
            </a:p>
          </p:txBody>
        </p:sp>
      </p:grpSp>
      <p:cxnSp>
        <p:nvCxnSpPr>
          <p:cNvPr id="32" name="Conector: Curvo 31">
            <a:extLst>
              <a:ext uri="{FF2B5EF4-FFF2-40B4-BE49-F238E27FC236}">
                <a16:creationId xmlns:a16="http://schemas.microsoft.com/office/drawing/2014/main" id="{6DF6C6CA-CFE1-FFD4-9889-5BC6AC66DB5A}"/>
              </a:ext>
            </a:extLst>
          </p:cNvPr>
          <p:cNvCxnSpPr>
            <a:cxnSpLocks/>
            <a:stCxn id="2050" idx="3"/>
            <a:endCxn id="2052" idx="1"/>
          </p:cNvCxnSpPr>
          <p:nvPr/>
        </p:nvCxnSpPr>
        <p:spPr>
          <a:xfrm flipV="1">
            <a:off x="5377571" y="2468806"/>
            <a:ext cx="941952" cy="2624180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290821D-2777-77DF-2E3B-237D1CB2DBDF}"/>
              </a:ext>
            </a:extLst>
          </p:cNvPr>
          <p:cNvGrpSpPr/>
          <p:nvPr/>
        </p:nvGrpSpPr>
        <p:grpSpPr>
          <a:xfrm>
            <a:off x="6132199" y="4740279"/>
            <a:ext cx="1381015" cy="1381015"/>
            <a:chOff x="4617935" y="2575783"/>
            <a:chExt cx="1381015" cy="1381015"/>
          </a:xfrm>
        </p:grpSpPr>
        <p:sp>
          <p:nvSpPr>
            <p:cNvPr id="46" name="Losango 45">
              <a:extLst>
                <a:ext uri="{FF2B5EF4-FFF2-40B4-BE49-F238E27FC236}">
                  <a16:creationId xmlns:a16="http://schemas.microsoft.com/office/drawing/2014/main" id="{CA8E464E-E955-CA22-3602-8B7191B614C5}"/>
                </a:ext>
              </a:extLst>
            </p:cNvPr>
            <p:cNvSpPr/>
            <p:nvPr/>
          </p:nvSpPr>
          <p:spPr>
            <a:xfrm>
              <a:off x="4617935" y="2575783"/>
              <a:ext cx="1381015" cy="1381015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Abadi" panose="020B0604020104020204" pitchFamily="34" charset="0"/>
              </a:endParaRPr>
            </a:p>
          </p:txBody>
        </p:sp>
        <p:sp>
          <p:nvSpPr>
            <p:cNvPr id="47" name="CaixaDeTexto 46">
              <a:extLst>
                <a:ext uri="{FF2B5EF4-FFF2-40B4-BE49-F238E27FC236}">
                  <a16:creationId xmlns:a16="http://schemas.microsoft.com/office/drawing/2014/main" id="{9152120F-693D-AC34-5812-825D8D1F41F9}"/>
                </a:ext>
              </a:extLst>
            </p:cNvPr>
            <p:cNvSpPr txBox="1"/>
            <p:nvPr/>
          </p:nvSpPr>
          <p:spPr>
            <a:xfrm>
              <a:off x="4657116" y="2947292"/>
              <a:ext cx="1308618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>
                  <a:latin typeface="Abadi" panose="020B0604020104020204" pitchFamily="34" charset="0"/>
                </a:rPr>
                <a:t>Aprovado etapa 2 e 3?</a:t>
              </a:r>
            </a:p>
          </p:txBody>
        </p:sp>
      </p:grpSp>
      <p:cxnSp>
        <p:nvCxnSpPr>
          <p:cNvPr id="48" name="Conector: Curvo 47">
            <a:extLst>
              <a:ext uri="{FF2B5EF4-FFF2-40B4-BE49-F238E27FC236}">
                <a16:creationId xmlns:a16="http://schemas.microsoft.com/office/drawing/2014/main" id="{CCCB8AA2-2161-B232-B944-8A92575CC07C}"/>
              </a:ext>
            </a:extLst>
          </p:cNvPr>
          <p:cNvCxnSpPr>
            <a:cxnSpLocks/>
            <a:stCxn id="30" idx="2"/>
            <a:endCxn id="46" idx="0"/>
          </p:cNvCxnSpPr>
          <p:nvPr/>
        </p:nvCxnSpPr>
        <p:spPr>
          <a:xfrm rot="16200000" flipH="1">
            <a:off x="6335409" y="4252980"/>
            <a:ext cx="969969" cy="4628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: Curvo 52">
            <a:extLst>
              <a:ext uri="{FF2B5EF4-FFF2-40B4-BE49-F238E27FC236}">
                <a16:creationId xmlns:a16="http://schemas.microsoft.com/office/drawing/2014/main" id="{BA7EB8DE-13AB-8C49-703C-EDBEDBD0A409}"/>
              </a:ext>
            </a:extLst>
          </p:cNvPr>
          <p:cNvCxnSpPr>
            <a:cxnSpLocks/>
            <a:stCxn id="46" idx="3"/>
            <a:endCxn id="2056" idx="1"/>
          </p:cNvCxnSpPr>
          <p:nvPr/>
        </p:nvCxnSpPr>
        <p:spPr>
          <a:xfrm flipV="1">
            <a:off x="7513214" y="2669322"/>
            <a:ext cx="1668239" cy="2761465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Agrupar 58">
            <a:extLst>
              <a:ext uri="{FF2B5EF4-FFF2-40B4-BE49-F238E27FC236}">
                <a16:creationId xmlns:a16="http://schemas.microsoft.com/office/drawing/2014/main" id="{29B50A41-61BE-513C-8F8E-033AFC1C5AB0}"/>
              </a:ext>
            </a:extLst>
          </p:cNvPr>
          <p:cNvGrpSpPr/>
          <p:nvPr/>
        </p:nvGrpSpPr>
        <p:grpSpPr>
          <a:xfrm>
            <a:off x="9013014" y="2198655"/>
            <a:ext cx="1262882" cy="1526108"/>
            <a:chOff x="9426845" y="2096234"/>
            <a:chExt cx="1262882" cy="1526108"/>
          </a:xfrm>
        </p:grpSpPr>
        <p:pic>
          <p:nvPicPr>
            <p:cNvPr id="2056" name="Picture 8" descr="Aprovado - ícones de ui grátis">
              <a:extLst>
                <a:ext uri="{FF2B5EF4-FFF2-40B4-BE49-F238E27FC236}">
                  <a16:creationId xmlns:a16="http://schemas.microsoft.com/office/drawing/2014/main" id="{4786B84B-4DC0-7BA4-7C0C-A2865517C7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595284" y="2096234"/>
              <a:ext cx="941334" cy="9413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8" name="CaixaDeTexto 57">
              <a:extLst>
                <a:ext uri="{FF2B5EF4-FFF2-40B4-BE49-F238E27FC236}">
                  <a16:creationId xmlns:a16="http://schemas.microsoft.com/office/drawing/2014/main" id="{4C3D8F16-6BA1-3DAB-F1E7-C89E295FADD8}"/>
                </a:ext>
              </a:extLst>
            </p:cNvPr>
            <p:cNvSpPr txBox="1"/>
            <p:nvPr/>
          </p:nvSpPr>
          <p:spPr>
            <a:xfrm>
              <a:off x="9426845" y="3037567"/>
              <a:ext cx="1262882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002060"/>
                  </a:solidFill>
                  <a:latin typeface="Abadi" panose="020B0604020104020204" pitchFamily="34" charset="0"/>
                </a:rPr>
                <a:t>Aprovação automática</a:t>
              </a:r>
              <a:endParaRPr lang="pt-BR" sz="1600" dirty="0">
                <a:latin typeface="Abadi" panose="020B0604020104020204" pitchFamily="34" charset="0"/>
              </a:endParaRPr>
            </a:p>
          </p:txBody>
        </p:sp>
      </p:grpSp>
      <p:cxnSp>
        <p:nvCxnSpPr>
          <p:cNvPr id="60" name="Conector: Curvo 59">
            <a:extLst>
              <a:ext uri="{FF2B5EF4-FFF2-40B4-BE49-F238E27FC236}">
                <a16:creationId xmlns:a16="http://schemas.microsoft.com/office/drawing/2014/main" id="{C30A8CE7-5113-1E38-01F4-0128D0A75E6A}"/>
              </a:ext>
            </a:extLst>
          </p:cNvPr>
          <p:cNvCxnSpPr>
            <a:cxnSpLocks/>
            <a:stCxn id="46" idx="2"/>
            <a:endCxn id="2058" idx="1"/>
          </p:cNvCxnSpPr>
          <p:nvPr/>
        </p:nvCxnSpPr>
        <p:spPr>
          <a:xfrm rot="5400000" flipH="1" flipV="1">
            <a:off x="7403667" y="4383554"/>
            <a:ext cx="1156779" cy="2318701"/>
          </a:xfrm>
          <a:prstGeom prst="curvedConnector4">
            <a:avLst>
              <a:gd name="adj1" fmla="val -19762"/>
              <a:gd name="adj2" fmla="val 6489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29" name="Agrupar 1028">
            <a:extLst>
              <a:ext uri="{FF2B5EF4-FFF2-40B4-BE49-F238E27FC236}">
                <a16:creationId xmlns:a16="http://schemas.microsoft.com/office/drawing/2014/main" id="{BC16B0C1-A3CA-0A90-08DD-1BABA33B16BD}"/>
              </a:ext>
            </a:extLst>
          </p:cNvPr>
          <p:cNvGrpSpPr/>
          <p:nvPr/>
        </p:nvGrpSpPr>
        <p:grpSpPr>
          <a:xfrm>
            <a:off x="9120050" y="4611489"/>
            <a:ext cx="1042780" cy="1212976"/>
            <a:chOff x="9120050" y="4611489"/>
            <a:chExt cx="1042780" cy="1212976"/>
          </a:xfrm>
        </p:grpSpPr>
        <p:pic>
          <p:nvPicPr>
            <p:cNvPr id="2058" name="Picture 10" descr="Download HD Image Contract Clipart Review - Manual Analysis Icon  Transparent PNG Image - NicePNG.com">
              <a:extLst>
                <a:ext uri="{FF2B5EF4-FFF2-40B4-BE49-F238E27FC236}">
                  <a16:creationId xmlns:a16="http://schemas.microsoft.com/office/drawing/2014/main" id="{8A17B741-DEC7-B96A-E691-6D6012B9C533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41408" y="4611489"/>
              <a:ext cx="1021422" cy="70605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24" name="CaixaDeTexto 1023">
              <a:extLst>
                <a:ext uri="{FF2B5EF4-FFF2-40B4-BE49-F238E27FC236}">
                  <a16:creationId xmlns:a16="http://schemas.microsoft.com/office/drawing/2014/main" id="{91C85C12-2279-2D04-096E-B111B6A052F7}"/>
                </a:ext>
              </a:extLst>
            </p:cNvPr>
            <p:cNvSpPr txBox="1"/>
            <p:nvPr/>
          </p:nvSpPr>
          <p:spPr>
            <a:xfrm>
              <a:off x="9120050" y="5239690"/>
              <a:ext cx="1021423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002060"/>
                  </a:solidFill>
                  <a:latin typeface="Abadi" panose="020B0604020104020204" pitchFamily="34" charset="0"/>
                </a:rPr>
                <a:t>Análise manual</a:t>
              </a:r>
              <a:endParaRPr lang="pt-BR" sz="1600" dirty="0">
                <a:latin typeface="Abadi" panose="020B0604020104020204" pitchFamily="34" charset="0"/>
              </a:endParaRPr>
            </a:p>
          </p:txBody>
        </p:sp>
      </p:grpSp>
      <p:grpSp>
        <p:nvGrpSpPr>
          <p:cNvPr id="1030" name="Agrupar 1029">
            <a:extLst>
              <a:ext uri="{FF2B5EF4-FFF2-40B4-BE49-F238E27FC236}">
                <a16:creationId xmlns:a16="http://schemas.microsoft.com/office/drawing/2014/main" id="{8B5ED9B4-AA92-18CA-1660-735EB87D77F7}"/>
              </a:ext>
            </a:extLst>
          </p:cNvPr>
          <p:cNvGrpSpPr/>
          <p:nvPr/>
        </p:nvGrpSpPr>
        <p:grpSpPr>
          <a:xfrm>
            <a:off x="10512008" y="3443546"/>
            <a:ext cx="1308618" cy="1177622"/>
            <a:chOff x="4654133" y="2677480"/>
            <a:chExt cx="1308618" cy="1177622"/>
          </a:xfrm>
        </p:grpSpPr>
        <p:sp>
          <p:nvSpPr>
            <p:cNvPr id="1031" name="Losango 1030">
              <a:extLst>
                <a:ext uri="{FF2B5EF4-FFF2-40B4-BE49-F238E27FC236}">
                  <a16:creationId xmlns:a16="http://schemas.microsoft.com/office/drawing/2014/main" id="{4BE72EE5-A4CD-44C7-FA83-C031EC1D2EAF}"/>
                </a:ext>
              </a:extLst>
            </p:cNvPr>
            <p:cNvSpPr/>
            <p:nvPr/>
          </p:nvSpPr>
          <p:spPr>
            <a:xfrm>
              <a:off x="4719632" y="2677480"/>
              <a:ext cx="1177622" cy="1177622"/>
            </a:xfrm>
            <a:prstGeom prst="diamond">
              <a:avLst/>
            </a:prstGeom>
            <a:solidFill>
              <a:schemeClr val="bg1">
                <a:lumMod val="85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>
                <a:latin typeface="Abadi" panose="020B0604020104020204" pitchFamily="34" charset="0"/>
              </a:endParaRPr>
            </a:p>
          </p:txBody>
        </p:sp>
        <p:sp>
          <p:nvSpPr>
            <p:cNvPr id="1032" name="CaixaDeTexto 1031">
              <a:extLst>
                <a:ext uri="{FF2B5EF4-FFF2-40B4-BE49-F238E27FC236}">
                  <a16:creationId xmlns:a16="http://schemas.microsoft.com/office/drawing/2014/main" id="{181D12DD-C6A0-4488-B45C-BCDB0AD0875F}"/>
                </a:ext>
              </a:extLst>
            </p:cNvPr>
            <p:cNvSpPr txBox="1"/>
            <p:nvPr/>
          </p:nvSpPr>
          <p:spPr>
            <a:xfrm>
              <a:off x="4654133" y="2973902"/>
              <a:ext cx="1308618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latin typeface="Abadi" panose="020B0604020104020204" pitchFamily="34" charset="0"/>
                </a:rPr>
                <a:t>Aprovado manual?</a:t>
              </a:r>
            </a:p>
          </p:txBody>
        </p:sp>
      </p:grpSp>
      <p:cxnSp>
        <p:nvCxnSpPr>
          <p:cNvPr id="1033" name="Conector: Curvo 1032">
            <a:extLst>
              <a:ext uri="{FF2B5EF4-FFF2-40B4-BE49-F238E27FC236}">
                <a16:creationId xmlns:a16="http://schemas.microsoft.com/office/drawing/2014/main" id="{B5F93F05-DEA0-8647-3C79-053B42B6D364}"/>
              </a:ext>
            </a:extLst>
          </p:cNvPr>
          <p:cNvCxnSpPr>
            <a:cxnSpLocks/>
            <a:stCxn id="2058" idx="3"/>
            <a:endCxn id="1032" idx="1"/>
          </p:cNvCxnSpPr>
          <p:nvPr/>
        </p:nvCxnSpPr>
        <p:spPr>
          <a:xfrm flipV="1">
            <a:off x="10162830" y="4032356"/>
            <a:ext cx="349178" cy="932159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43" name="Agrupar 1042">
            <a:extLst>
              <a:ext uri="{FF2B5EF4-FFF2-40B4-BE49-F238E27FC236}">
                <a16:creationId xmlns:a16="http://schemas.microsoft.com/office/drawing/2014/main" id="{3AD3E120-2783-5A83-8F02-F583DD4E1A14}"/>
              </a:ext>
            </a:extLst>
          </p:cNvPr>
          <p:cNvGrpSpPr/>
          <p:nvPr/>
        </p:nvGrpSpPr>
        <p:grpSpPr>
          <a:xfrm>
            <a:off x="10526247" y="1817395"/>
            <a:ext cx="1263117" cy="1091716"/>
            <a:chOff x="10470206" y="2099286"/>
            <a:chExt cx="1263117" cy="1091716"/>
          </a:xfrm>
        </p:grpSpPr>
        <p:sp>
          <p:nvSpPr>
            <p:cNvPr id="1038" name="CaixaDeTexto 1037">
              <a:extLst>
                <a:ext uri="{FF2B5EF4-FFF2-40B4-BE49-F238E27FC236}">
                  <a16:creationId xmlns:a16="http://schemas.microsoft.com/office/drawing/2014/main" id="{0D37237F-7FEF-5B7C-AC43-A87656FB3ADC}"/>
                </a:ext>
              </a:extLst>
            </p:cNvPr>
            <p:cNvSpPr txBox="1"/>
            <p:nvPr/>
          </p:nvSpPr>
          <p:spPr>
            <a:xfrm>
              <a:off x="10470206" y="2606227"/>
              <a:ext cx="12631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002060"/>
                  </a:solidFill>
                  <a:latin typeface="Abadi" panose="020B0604020104020204" pitchFamily="34" charset="0"/>
                </a:rPr>
                <a:t>Aprovação manual</a:t>
              </a:r>
              <a:endParaRPr lang="pt-BR" sz="1600" dirty="0">
                <a:latin typeface="Abadi" panose="020B0604020104020204" pitchFamily="34" charset="0"/>
              </a:endParaRPr>
            </a:p>
          </p:txBody>
        </p:sp>
        <p:pic>
          <p:nvPicPr>
            <p:cNvPr id="2060" name="Picture 12" descr="Aprovação - ícones de arquivos e pastas grátis">
              <a:extLst>
                <a:ext uri="{FF2B5EF4-FFF2-40B4-BE49-F238E27FC236}">
                  <a16:creationId xmlns:a16="http://schemas.microsoft.com/office/drawing/2014/main" id="{1CD479CF-1FEE-2357-1B9D-D0CD1D6A75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6307" y="2099286"/>
              <a:ext cx="508793" cy="5087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cxnSp>
        <p:nvCxnSpPr>
          <p:cNvPr id="1040" name="Conector: Curvo 1039">
            <a:extLst>
              <a:ext uri="{FF2B5EF4-FFF2-40B4-BE49-F238E27FC236}">
                <a16:creationId xmlns:a16="http://schemas.microsoft.com/office/drawing/2014/main" id="{4EF82093-F8D2-4D34-9FC3-49B2EDE13EC3}"/>
              </a:ext>
            </a:extLst>
          </p:cNvPr>
          <p:cNvCxnSpPr>
            <a:cxnSpLocks/>
            <a:stCxn id="1031" idx="0"/>
            <a:endCxn id="1038" idx="2"/>
          </p:cNvCxnSpPr>
          <p:nvPr/>
        </p:nvCxnSpPr>
        <p:spPr>
          <a:xfrm rot="16200000" flipV="1">
            <a:off x="10894845" y="3172073"/>
            <a:ext cx="534435" cy="8512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4" name="CaixaDeTexto 1043">
            <a:extLst>
              <a:ext uri="{FF2B5EF4-FFF2-40B4-BE49-F238E27FC236}">
                <a16:creationId xmlns:a16="http://schemas.microsoft.com/office/drawing/2014/main" id="{3F7487FE-B0D8-6030-E994-A2044722F0E3}"/>
              </a:ext>
            </a:extLst>
          </p:cNvPr>
          <p:cNvSpPr txBox="1"/>
          <p:nvPr/>
        </p:nvSpPr>
        <p:spPr>
          <a:xfrm>
            <a:off x="7430326" y="5130101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1045" name="CaixaDeTexto 1044">
            <a:extLst>
              <a:ext uri="{FF2B5EF4-FFF2-40B4-BE49-F238E27FC236}">
                <a16:creationId xmlns:a16="http://schemas.microsoft.com/office/drawing/2014/main" id="{DE54D0AD-9279-B010-B8C2-A0A767AAE7AF}"/>
              </a:ext>
            </a:extLst>
          </p:cNvPr>
          <p:cNvSpPr txBox="1"/>
          <p:nvPr/>
        </p:nvSpPr>
        <p:spPr>
          <a:xfrm>
            <a:off x="6861778" y="5930013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N</a:t>
            </a:r>
          </a:p>
        </p:txBody>
      </p:sp>
      <p:sp>
        <p:nvSpPr>
          <p:cNvPr id="1046" name="CaixaDeTexto 1045">
            <a:extLst>
              <a:ext uri="{FF2B5EF4-FFF2-40B4-BE49-F238E27FC236}">
                <a16:creationId xmlns:a16="http://schemas.microsoft.com/office/drawing/2014/main" id="{14E3678E-EE8C-22DB-E339-86E864535D5F}"/>
              </a:ext>
            </a:extLst>
          </p:cNvPr>
          <p:cNvSpPr txBox="1"/>
          <p:nvPr/>
        </p:nvSpPr>
        <p:spPr>
          <a:xfrm>
            <a:off x="11137471" y="3205532"/>
            <a:ext cx="29367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S</a:t>
            </a:r>
          </a:p>
        </p:txBody>
      </p:sp>
      <p:sp>
        <p:nvSpPr>
          <p:cNvPr id="1047" name="CaixaDeTexto 1046">
            <a:extLst>
              <a:ext uri="{FF2B5EF4-FFF2-40B4-BE49-F238E27FC236}">
                <a16:creationId xmlns:a16="http://schemas.microsoft.com/office/drawing/2014/main" id="{6D6B4714-213C-5FA0-A302-A8215B1FC0AA}"/>
              </a:ext>
            </a:extLst>
          </p:cNvPr>
          <p:cNvSpPr txBox="1"/>
          <p:nvPr/>
        </p:nvSpPr>
        <p:spPr>
          <a:xfrm>
            <a:off x="11205201" y="4498435"/>
            <a:ext cx="31611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600" b="1" dirty="0">
                <a:solidFill>
                  <a:srgbClr val="002060"/>
                </a:solidFill>
                <a:latin typeface="Abadi" panose="020B0604020104020204" pitchFamily="34" charset="0"/>
              </a:rPr>
              <a:t>N</a:t>
            </a:r>
          </a:p>
        </p:txBody>
      </p:sp>
      <p:cxnSp>
        <p:nvCxnSpPr>
          <p:cNvPr id="1049" name="Conector: Curvo 1048">
            <a:extLst>
              <a:ext uri="{FF2B5EF4-FFF2-40B4-BE49-F238E27FC236}">
                <a16:creationId xmlns:a16="http://schemas.microsoft.com/office/drawing/2014/main" id="{C83D49D1-A42D-DD0D-370A-ACD53D1D2222}"/>
              </a:ext>
            </a:extLst>
          </p:cNvPr>
          <p:cNvCxnSpPr>
            <a:cxnSpLocks/>
            <a:stCxn id="1031" idx="2"/>
            <a:endCxn id="2062" idx="0"/>
          </p:cNvCxnSpPr>
          <p:nvPr/>
        </p:nvCxnSpPr>
        <p:spPr>
          <a:xfrm rot="5400000">
            <a:off x="10931786" y="4855000"/>
            <a:ext cx="468365" cy="701"/>
          </a:xfrm>
          <a:prstGeom prst="curvedConnector3">
            <a:avLst>
              <a:gd name="adj1" fmla="val 50000"/>
            </a:avLst>
          </a:prstGeom>
          <a:ln>
            <a:solidFill>
              <a:schemeClr val="tx1">
                <a:lumMod val="75000"/>
                <a:lumOff val="2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6" name="Agrupar 1055">
            <a:extLst>
              <a:ext uri="{FF2B5EF4-FFF2-40B4-BE49-F238E27FC236}">
                <a16:creationId xmlns:a16="http://schemas.microsoft.com/office/drawing/2014/main" id="{DF696E53-062E-E59E-827C-F0548DEA9539}"/>
              </a:ext>
            </a:extLst>
          </p:cNvPr>
          <p:cNvGrpSpPr/>
          <p:nvPr/>
        </p:nvGrpSpPr>
        <p:grpSpPr>
          <a:xfrm>
            <a:off x="10526247" y="5089533"/>
            <a:ext cx="1263117" cy="1168038"/>
            <a:chOff x="10526247" y="5089533"/>
            <a:chExt cx="1263117" cy="1168038"/>
          </a:xfrm>
        </p:grpSpPr>
        <p:pic>
          <p:nvPicPr>
            <p:cNvPr id="2062" name="Picture 14" descr="Fraud detection - Free business and finance icons">
              <a:extLst>
                <a:ext uri="{FF2B5EF4-FFF2-40B4-BE49-F238E27FC236}">
                  <a16:creationId xmlns:a16="http://schemas.microsoft.com/office/drawing/2014/main" id="{8DB9E78F-ABB5-E92F-86ED-4CBF01537F6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65293" y="5089533"/>
              <a:ext cx="600647" cy="60064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55" name="CaixaDeTexto 1054">
              <a:extLst>
                <a:ext uri="{FF2B5EF4-FFF2-40B4-BE49-F238E27FC236}">
                  <a16:creationId xmlns:a16="http://schemas.microsoft.com/office/drawing/2014/main" id="{64093424-1719-5AC3-FF62-4D282C49CCBE}"/>
                </a:ext>
              </a:extLst>
            </p:cNvPr>
            <p:cNvSpPr txBox="1"/>
            <p:nvPr/>
          </p:nvSpPr>
          <p:spPr>
            <a:xfrm>
              <a:off x="10526247" y="5672796"/>
              <a:ext cx="1263117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600" dirty="0">
                  <a:solidFill>
                    <a:srgbClr val="002060"/>
                  </a:solidFill>
                  <a:latin typeface="Abadi" panose="020B0604020104020204" pitchFamily="34" charset="0"/>
                </a:rPr>
                <a:t>Fraude detectada</a:t>
              </a:r>
              <a:endParaRPr lang="pt-BR" sz="1600" dirty="0">
                <a:latin typeface="Abadi" panose="020B0604020104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1486182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 descr="Neural Network Icon #119882 - Free Icons Library">
            <a:extLst>
              <a:ext uri="{FF2B5EF4-FFF2-40B4-BE49-F238E27FC236}">
                <a16:creationId xmlns:a16="http://schemas.microsoft.com/office/drawing/2014/main" id="{A156C40E-22E3-1799-0B64-97A03B4D5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85" y="63395"/>
            <a:ext cx="608395" cy="60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5">
            <a:extLst>
              <a:ext uri="{FF2B5EF4-FFF2-40B4-BE49-F238E27FC236}">
                <a16:creationId xmlns:a16="http://schemas.microsoft.com/office/drawing/2014/main" id="{ABFD3287-443C-E843-B2BC-56B2D9FD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61" y="18662"/>
            <a:ext cx="11250815" cy="720000"/>
          </a:xfrm>
        </p:spPr>
        <p:txBody>
          <a:bodyPr>
            <a:noAutofit/>
          </a:bodyPr>
          <a:lstStyle/>
          <a:p>
            <a:r>
              <a:rPr lang="pt-BR" sz="3800" dirty="0"/>
              <a:t>Treinamento e métricas de desempenho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E9A8C0-70DD-DAE4-A8AD-F1FBE9A7DFE2}"/>
              </a:ext>
            </a:extLst>
          </p:cNvPr>
          <p:cNvSpPr txBox="1"/>
          <p:nvPr/>
        </p:nvSpPr>
        <p:spPr>
          <a:xfrm>
            <a:off x="429103" y="892816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 </a:t>
            </a:r>
            <a:r>
              <a:rPr lang="pt-BR" sz="2800" b="1" dirty="0">
                <a:solidFill>
                  <a:schemeClr val="bg1"/>
                </a:solidFill>
                <a:latin typeface="Abadi" panose="020B0604020104020204" pitchFamily="34" charset="0"/>
              </a:rPr>
              <a:t>Modelos e especificações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54747B-50F3-424A-1C1B-FE48E7D3A1BD}"/>
              </a:ext>
            </a:extLst>
          </p:cNvPr>
          <p:cNvSpPr txBox="1"/>
          <p:nvPr/>
        </p:nvSpPr>
        <p:spPr>
          <a:xfrm>
            <a:off x="903861" y="1395158"/>
            <a:ext cx="8118841" cy="68036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Modelo de detecção de vivacidade: 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Abordagem: análise de movimentos faciais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Solicitação aleatória de movimentos do rosto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Validação de movimento</a:t>
            </a: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Modelo de reconhecimento facial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Abordagem: </a:t>
            </a:r>
            <a:r>
              <a:rPr lang="pt-BR" dirty="0" err="1">
                <a:solidFill>
                  <a:schemeClr val="bg1"/>
                </a:solidFill>
              </a:rPr>
              <a:t>deep</a:t>
            </a:r>
            <a:r>
              <a:rPr lang="pt-BR" dirty="0">
                <a:solidFill>
                  <a:schemeClr val="bg1"/>
                </a:solidFill>
              </a:rPr>
              <a:t> learning – comparação rosto com documento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Extração de características da foto de um documento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Extração de características da imagem de webcam (validada pelo modelo de vivacidade)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Comparação documento com rosto</a:t>
            </a: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503099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 descr="Neural Network Icon #119882 - Free Icons Library">
            <a:extLst>
              <a:ext uri="{FF2B5EF4-FFF2-40B4-BE49-F238E27FC236}">
                <a16:creationId xmlns:a16="http://schemas.microsoft.com/office/drawing/2014/main" id="{A156C40E-22E3-1799-0B64-97A03B4D5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85" y="63395"/>
            <a:ext cx="608395" cy="60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5">
            <a:extLst>
              <a:ext uri="{FF2B5EF4-FFF2-40B4-BE49-F238E27FC236}">
                <a16:creationId xmlns:a16="http://schemas.microsoft.com/office/drawing/2014/main" id="{ABFD3287-443C-E843-B2BC-56B2D9FD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61" y="18662"/>
            <a:ext cx="11250815" cy="720000"/>
          </a:xfrm>
        </p:spPr>
        <p:txBody>
          <a:bodyPr>
            <a:noAutofit/>
          </a:bodyPr>
          <a:lstStyle/>
          <a:p>
            <a:r>
              <a:rPr lang="pt-BR" sz="3800" dirty="0"/>
              <a:t>Treinamento e métricas de desempenho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E9A8C0-70DD-DAE4-A8AD-F1FBE9A7DFE2}"/>
              </a:ext>
            </a:extLst>
          </p:cNvPr>
          <p:cNvSpPr txBox="1"/>
          <p:nvPr/>
        </p:nvSpPr>
        <p:spPr>
          <a:xfrm>
            <a:off x="429103" y="892816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Modelo de detecção de vivacidade</a:t>
            </a:r>
            <a:endParaRPr lang="pt-BR" sz="28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54747B-50F3-424A-1C1B-FE48E7D3A1BD}"/>
              </a:ext>
            </a:extLst>
          </p:cNvPr>
          <p:cNvSpPr txBox="1"/>
          <p:nvPr/>
        </p:nvSpPr>
        <p:spPr>
          <a:xfrm>
            <a:off x="903861" y="1395158"/>
            <a:ext cx="10432833" cy="63112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Processo de treino e validação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Definição de N movimentos: piscar de olhos, movimentos da boca, movimentos da cabeça, </a:t>
            </a:r>
            <a:r>
              <a:rPr lang="pt-BR" dirty="0" err="1">
                <a:solidFill>
                  <a:schemeClr val="bg1"/>
                </a:solidFill>
              </a:rPr>
              <a:t>etc</a:t>
            </a:r>
            <a:endParaRPr lang="pt-BR" dirty="0">
              <a:solidFill>
                <a:schemeClr val="bg1"/>
              </a:solidFill>
            </a:endParaRP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Coleta de dados para treino e validação de cada movimento especificado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Aprendizado profundo (</a:t>
            </a:r>
            <a:r>
              <a:rPr lang="pt-BR" dirty="0" err="1">
                <a:solidFill>
                  <a:schemeClr val="bg1"/>
                </a:solidFill>
              </a:rPr>
              <a:t>Deep</a:t>
            </a:r>
            <a:r>
              <a:rPr lang="pt-BR" dirty="0">
                <a:solidFill>
                  <a:schemeClr val="bg1"/>
                </a:solidFill>
              </a:rPr>
              <a:t> Learning)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Validação do modelo: classificação dos movimentos a partir de dados não treinados e avaliação da taxa de acerto para cada grupo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Processo de execução do modelo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Seleção aleatória do movimento solicitado para o usuário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Extração dos dados da webcam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Aplicação do modelo e validação do movimento</a:t>
            </a: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82630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8" descr="Neural Network Icon #119882 - Free Icons Library">
            <a:extLst>
              <a:ext uri="{FF2B5EF4-FFF2-40B4-BE49-F238E27FC236}">
                <a16:creationId xmlns:a16="http://schemas.microsoft.com/office/drawing/2014/main" id="{A156C40E-22E3-1799-0B64-97A03B4D5B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900"/>
                    </a14:imgEffect>
                    <a14:imgEffect>
                      <a14:saturation sat="33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2785" y="63395"/>
            <a:ext cx="608395" cy="608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ítulo 5">
            <a:extLst>
              <a:ext uri="{FF2B5EF4-FFF2-40B4-BE49-F238E27FC236}">
                <a16:creationId xmlns:a16="http://schemas.microsoft.com/office/drawing/2014/main" id="{ABFD3287-443C-E843-B2BC-56B2D9FD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61" y="18662"/>
            <a:ext cx="11250815" cy="720000"/>
          </a:xfrm>
        </p:spPr>
        <p:txBody>
          <a:bodyPr>
            <a:noAutofit/>
          </a:bodyPr>
          <a:lstStyle/>
          <a:p>
            <a:r>
              <a:rPr lang="pt-BR" sz="3800" dirty="0"/>
              <a:t>Treinamento e métricas de desempenho do modelo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E9A8C0-70DD-DAE4-A8AD-F1FBE9A7DFE2}"/>
              </a:ext>
            </a:extLst>
          </p:cNvPr>
          <p:cNvSpPr txBox="1"/>
          <p:nvPr/>
        </p:nvSpPr>
        <p:spPr>
          <a:xfrm>
            <a:off x="429103" y="892816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Modelo de reconhecimento facial</a:t>
            </a:r>
            <a:endParaRPr lang="pt-BR" sz="28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54747B-50F3-424A-1C1B-FE48E7D3A1BD}"/>
              </a:ext>
            </a:extLst>
          </p:cNvPr>
          <p:cNvSpPr txBox="1"/>
          <p:nvPr/>
        </p:nvSpPr>
        <p:spPr>
          <a:xfrm>
            <a:off x="903861" y="1395158"/>
            <a:ext cx="10432833" cy="6034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Processo de treino e validação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Seleção dos dados de treino: Imagens de documentos e rostos correspondentes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Aprendizado profundo (</a:t>
            </a:r>
            <a:r>
              <a:rPr lang="pt-BR" dirty="0" err="1">
                <a:solidFill>
                  <a:schemeClr val="bg1"/>
                </a:solidFill>
              </a:rPr>
              <a:t>Deep</a:t>
            </a:r>
            <a:r>
              <a:rPr lang="pt-BR" dirty="0">
                <a:solidFill>
                  <a:schemeClr val="bg1"/>
                </a:solidFill>
              </a:rPr>
              <a:t> Learning): Redes Neurais </a:t>
            </a:r>
            <a:r>
              <a:rPr lang="pt-BR" dirty="0" err="1">
                <a:solidFill>
                  <a:schemeClr val="bg1"/>
                </a:solidFill>
              </a:rPr>
              <a:t>Convolucionais</a:t>
            </a:r>
            <a:endParaRPr lang="pt-BR" dirty="0">
              <a:solidFill>
                <a:schemeClr val="bg1"/>
              </a:solidFill>
            </a:endParaRP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Validação do modelo: análise da taxa de acerto do reconhecimento de correspondência positiva e negativa das imagens faciais com documentos (base de dados não treinada)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Processo de execução do modelo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Leitura dos dados de um documento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Leitura dos dados da webcam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Aplicação do modelo para comparação de correspondência</a:t>
            </a: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endParaRPr lang="pt-BR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3149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ítulo 5">
            <a:extLst>
              <a:ext uri="{FF2B5EF4-FFF2-40B4-BE49-F238E27FC236}">
                <a16:creationId xmlns:a16="http://schemas.microsoft.com/office/drawing/2014/main" id="{ABFD3287-443C-E843-B2BC-56B2D9FDC3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03861" y="18662"/>
            <a:ext cx="11250815" cy="720000"/>
          </a:xfrm>
        </p:spPr>
        <p:txBody>
          <a:bodyPr>
            <a:noAutofit/>
          </a:bodyPr>
          <a:lstStyle/>
          <a:p>
            <a:r>
              <a:rPr lang="pt-BR" sz="3800" dirty="0"/>
              <a:t>Conclusão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3BE9A8C0-70DD-DAE4-A8AD-F1FBE9A7DFE2}"/>
              </a:ext>
            </a:extLst>
          </p:cNvPr>
          <p:cNvSpPr txBox="1"/>
          <p:nvPr/>
        </p:nvSpPr>
        <p:spPr>
          <a:xfrm>
            <a:off x="429103" y="892816"/>
            <a:ext cx="1069160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Clr>
                <a:srgbClr val="249FDA"/>
              </a:buClr>
              <a:buFont typeface="Wingdings" panose="05000000000000000000" pitchFamily="2" charset="2"/>
              <a:buChar char="v"/>
            </a:pPr>
            <a:r>
              <a:rPr lang="pt-BR" sz="2800" dirty="0">
                <a:solidFill>
                  <a:schemeClr val="bg1"/>
                </a:solidFill>
                <a:latin typeface="Abadi" panose="020B0604020104020204" pitchFamily="34" charset="0"/>
              </a:rPr>
              <a:t>Performance do modelo de Vivacidade</a:t>
            </a:r>
            <a:endParaRPr lang="pt-BR" sz="2800" b="1" dirty="0">
              <a:solidFill>
                <a:schemeClr val="bg1"/>
              </a:solidFill>
              <a:latin typeface="Abadi" panose="020B060402010402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3954747B-50F3-424A-1C1B-FE48E7D3A1BD}"/>
              </a:ext>
            </a:extLst>
          </p:cNvPr>
          <p:cNvSpPr txBox="1"/>
          <p:nvPr/>
        </p:nvSpPr>
        <p:spPr>
          <a:xfrm>
            <a:off x="903861" y="1395158"/>
            <a:ext cx="10432833" cy="39413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Informações do modelo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Observações de treino: 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Observações de validação: 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Performance do modelo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Acurácia dados de treino: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r>
              <a:rPr lang="pt-BR" dirty="0">
                <a:solidFill>
                  <a:schemeClr val="bg1"/>
                </a:solidFill>
              </a:rPr>
              <a:t>Acurácia dados de validação:</a:t>
            </a:r>
          </a:p>
          <a:p>
            <a:pPr marL="800100" lvl="1" indent="-342900">
              <a:buClr>
                <a:srgbClr val="00B0F0"/>
              </a:buClr>
              <a:buFont typeface="Wingdings" panose="05000000000000000000" pitchFamily="2" charset="2"/>
              <a:buChar char="§"/>
            </a:pPr>
            <a:endParaRPr lang="pt-BR" dirty="0">
              <a:solidFill>
                <a:schemeClr val="bg1"/>
              </a:solidFill>
            </a:endParaRPr>
          </a:p>
          <a:p>
            <a:pPr marL="285750" indent="-285750">
              <a:lnSpc>
                <a:spcPct val="250000"/>
              </a:lnSpc>
              <a:buClr>
                <a:srgbClr val="00B0F0"/>
              </a:buClr>
              <a:buFont typeface="Wingdings" panose="05000000000000000000" pitchFamily="2" charset="2"/>
              <a:buChar char="q"/>
            </a:pPr>
            <a:r>
              <a:rPr lang="pt-BR" sz="2000" dirty="0">
                <a:solidFill>
                  <a:schemeClr val="bg1"/>
                </a:solidFill>
              </a:rPr>
              <a:t>Considerações sobre o modelo: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AE2E0FE-E99A-BF1A-7364-3D1D25092A94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</a:blip>
          <a:stretch>
            <a:fillRect/>
          </a:stretch>
        </p:blipFill>
        <p:spPr>
          <a:xfrm>
            <a:off x="131689" y="87744"/>
            <a:ext cx="558008" cy="558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9286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265</TotalTime>
  <Words>832</Words>
  <Application>Microsoft Office PowerPoint</Application>
  <PresentationFormat>Widescreen</PresentationFormat>
  <Paragraphs>157</Paragraphs>
  <Slides>13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13</vt:i4>
      </vt:variant>
    </vt:vector>
  </HeadingPairs>
  <TitlesOfParts>
    <vt:vector size="23" baseType="lpstr">
      <vt:lpstr>Abadi</vt:lpstr>
      <vt:lpstr>Aptos</vt:lpstr>
      <vt:lpstr>Arial</vt:lpstr>
      <vt:lpstr>Calibri</vt:lpstr>
      <vt:lpstr>Montserrat Light</vt:lpstr>
      <vt:lpstr>Montserrat SemiBold</vt:lpstr>
      <vt:lpstr>Roboto Black</vt:lpstr>
      <vt:lpstr>Unimed Slab</vt:lpstr>
      <vt:lpstr>Wingdings</vt:lpstr>
      <vt:lpstr>Tema do Office</vt:lpstr>
      <vt:lpstr>Inteligência Artificial &amp; Machine Learning Computer Vision – Quantum Finance Autenticação Facial</vt:lpstr>
      <vt:lpstr>Apresentação do PowerPoint</vt:lpstr>
      <vt:lpstr>Escopo do trabalho</vt:lpstr>
      <vt:lpstr>Escopo do trabalho</vt:lpstr>
      <vt:lpstr>Abordagem e organização da solução do problema</vt:lpstr>
      <vt:lpstr>Treinamento e métricas de desempenho do modelo</vt:lpstr>
      <vt:lpstr>Treinamento e métricas de desempenho do modelo</vt:lpstr>
      <vt:lpstr>Treinamento e métricas de desempenho do modelo</vt:lpstr>
      <vt:lpstr>Conclusão</vt:lpstr>
      <vt:lpstr>Conclusão</vt:lpstr>
      <vt:lpstr>Conclusão</vt:lpstr>
      <vt:lpstr>Conclusão</vt:lpstr>
      <vt:lpstr>Conclusão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Luis Comparoni</dc:creator>
  <cp:lastModifiedBy>Luis Comparoni</cp:lastModifiedBy>
  <cp:revision>14</cp:revision>
  <dcterms:created xsi:type="dcterms:W3CDTF">2024-04-09T23:01:09Z</dcterms:created>
  <dcterms:modified xsi:type="dcterms:W3CDTF">2024-05-13T18:29:29Z</dcterms:modified>
</cp:coreProperties>
</file>